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5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Lst>
  <p:sldSz cx="9144000" cy="5143500" type="screen16x9"/>
  <p:notesSz cx="6858000" cy="9144000"/>
  <p:embeddedFontLst>
    <p:embeddedFont>
      <p:font typeface="Raleway" pitchFamily="2" charset="-52"/>
      <p:regular r:id="rId53"/>
      <p:bold r:id="rId54"/>
      <p:italic r:id="rId55"/>
      <p:boldItalic r:id="rId56"/>
    </p:embeddedFont>
    <p:embeddedFont>
      <p:font typeface="Source Sans Pro" panose="020B0503030403020204" pitchFamily="34" charset="0"/>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55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3.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f0c2b89464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f0c2b89464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f0c2b89464_0_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f0c2b89464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f0c2b89464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f0c2b89464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f0c2b89464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f0c2b89464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f0c2b89464_0_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f0c2b89464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0c2b89464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0c2b89464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f0c2b89464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f0c2b89464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f0c2b89464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f0c2b89464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f0c2b89464_0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f0c2b89464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f0c2b89464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f0c2b89464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68aae02219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68aae02219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f0c2b89464_0_5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f0c2b89464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f0c2b89464_0_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f0c2b89464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f0c2b89464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f0c2b89464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f0c2b89464_0_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f0c2b89464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f0c2b89464_0_4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f0c2b89464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f0c2b89464_0_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f0c2b89464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f0c2b89464_0_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f0c2b89464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f0c2b89464_0_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f0c2b89464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f0c2b89464_0_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f0c2b89464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f0c2b89464_0_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f0c2b89464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f0c2b89464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f0c2b89464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68aae02219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68aae0221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f0c2b89464_0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f0c2b89464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b99372ed5a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b99372ed5a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baf067b85e_6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baf067b85e_6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baf067b85e_6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baf067b85e_6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baf067b85e_6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baf067b85e_6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baf067b85e_6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baf067b85e_6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baf067b85e_6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baf067b85e_6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baf067b85e_6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baf067b85e_6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baf067b85e_6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baf067b85e_6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baf067b85e_6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baf067b85e_6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f0c2b89464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f0c2b8946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baf067b85e_6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baf067b85e_6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baf067b85e_6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baf067b85e_6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baf067b85e_6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baf067b85e_6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baf067b85e_6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baf067b85e_6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baf067b85e_6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baf067b85e_6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baf067b85e_6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baf067b85e_6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baf067b85e_6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baf067b85e_6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baf067b85e_6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baf067b85e_6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baf067b85e_6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baf067b85e_6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baf067b85e_6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baf067b85e_6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f0c2b89464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f0c2b8946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f0c2b89464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f0c2b89464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f0c2b89464_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f0c2b89464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f0c2b89464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f0c2b8946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f0c2b89464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f0c2b89464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14"/>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61" name="Google Shape;61;p14"/>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62" name="Google Shape;62;p1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15"/>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6" name="Google Shape;66;p1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 name="Google Shape;6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0" name="Google Shape;70;p1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4" name="Google Shape;74;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5" name="Google Shape;75;p1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1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sp>
        <p:nvSpPr>
          <p:cNvPr id="80" name="Google Shape;80;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1" name="Google Shape;81;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2" name="Google Shape;82;p1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85" name="Google Shape;85;p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sp>
        <p:nvSpPr>
          <p:cNvPr id="87" name="Google Shape;87;p21"/>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2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9" name="Google Shape;89;p21"/>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90" name="Google Shape;90;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1" name="Google Shape;91;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92" name="Google Shape;92;p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3"/>
        <p:cNvGrpSpPr/>
        <p:nvPr/>
      </p:nvGrpSpPr>
      <p:grpSpPr>
        <a:xfrm>
          <a:off x="0" y="0"/>
          <a:ext cx="0" cy="0"/>
          <a:chOff x="0" y="0"/>
          <a:chExt cx="0" cy="0"/>
        </a:xfrm>
      </p:grpSpPr>
      <p:sp>
        <p:nvSpPr>
          <p:cNvPr id="94" name="Google Shape;94;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2100"/>
              <a:buNone/>
              <a:defRPr sz="2100"/>
            </a:lvl1pPr>
          </a:lstStyle>
          <a:p>
            <a:endParaRPr/>
          </a:p>
        </p:txBody>
      </p:sp>
      <p:sp>
        <p:nvSpPr>
          <p:cNvPr id="95" name="Google Shape;95;p2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6"/>
        <p:cNvGrpSpPr/>
        <p:nvPr/>
      </p:nvGrpSpPr>
      <p:grpSpPr>
        <a:xfrm>
          <a:off x="0" y="0"/>
          <a:ext cx="0" cy="0"/>
          <a:chOff x="0" y="0"/>
          <a:chExt cx="0" cy="0"/>
        </a:xfrm>
      </p:grpSpPr>
      <p:sp>
        <p:nvSpPr>
          <p:cNvPr id="97" name="Google Shape;97;p2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3"/>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rtl="0">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rtl="0">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rtl="0">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rtl="0">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rtl="0">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rtl="0">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rtl="0">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rtl="0">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99" name="Google Shape;99;p23"/>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Clr>
                <a:schemeClr val="lt1"/>
              </a:buClr>
              <a:buSzPts val="1800"/>
              <a:buChar char="●"/>
              <a:defRPr>
                <a:solidFill>
                  <a:schemeClr val="lt1"/>
                </a:solidFill>
              </a:defRPr>
            </a:lvl1pPr>
            <a:lvl2pPr marL="914400" lvl="1" indent="-317500" algn="ctr" rtl="0">
              <a:spcBef>
                <a:spcPts val="0"/>
              </a:spcBef>
              <a:spcAft>
                <a:spcPts val="0"/>
              </a:spcAft>
              <a:buClr>
                <a:schemeClr val="lt1"/>
              </a:buClr>
              <a:buSzPts val="1400"/>
              <a:buChar char="○"/>
              <a:defRPr>
                <a:solidFill>
                  <a:schemeClr val="lt1"/>
                </a:solidFill>
              </a:defRPr>
            </a:lvl2pPr>
            <a:lvl3pPr marL="1371600" lvl="2" indent="-317500" algn="ctr" rtl="0">
              <a:spcBef>
                <a:spcPts val="0"/>
              </a:spcBef>
              <a:spcAft>
                <a:spcPts val="0"/>
              </a:spcAft>
              <a:buClr>
                <a:schemeClr val="lt1"/>
              </a:buClr>
              <a:buSzPts val="1400"/>
              <a:buChar char="■"/>
              <a:defRPr>
                <a:solidFill>
                  <a:schemeClr val="lt1"/>
                </a:solidFill>
              </a:defRPr>
            </a:lvl3pPr>
            <a:lvl4pPr marL="1828800" lvl="3" indent="-317500" algn="ctr" rtl="0">
              <a:spcBef>
                <a:spcPts val="0"/>
              </a:spcBef>
              <a:spcAft>
                <a:spcPts val="0"/>
              </a:spcAft>
              <a:buClr>
                <a:schemeClr val="lt1"/>
              </a:buClr>
              <a:buSzPts val="1400"/>
              <a:buChar char="●"/>
              <a:defRPr>
                <a:solidFill>
                  <a:schemeClr val="lt1"/>
                </a:solidFill>
              </a:defRPr>
            </a:lvl4pPr>
            <a:lvl5pPr marL="2286000" lvl="4" indent="-317500" algn="ctr" rtl="0">
              <a:spcBef>
                <a:spcPts val="0"/>
              </a:spcBef>
              <a:spcAft>
                <a:spcPts val="0"/>
              </a:spcAft>
              <a:buClr>
                <a:schemeClr val="lt1"/>
              </a:buClr>
              <a:buSzPts val="1400"/>
              <a:buChar char="○"/>
              <a:defRPr>
                <a:solidFill>
                  <a:schemeClr val="lt1"/>
                </a:solidFill>
              </a:defRPr>
            </a:lvl5pPr>
            <a:lvl6pPr marL="2743200" lvl="5" indent="-317500" algn="ctr" rtl="0">
              <a:spcBef>
                <a:spcPts val="0"/>
              </a:spcBef>
              <a:spcAft>
                <a:spcPts val="0"/>
              </a:spcAft>
              <a:buClr>
                <a:schemeClr val="lt1"/>
              </a:buClr>
              <a:buSzPts val="1400"/>
              <a:buChar char="■"/>
              <a:defRPr>
                <a:solidFill>
                  <a:schemeClr val="lt1"/>
                </a:solidFill>
              </a:defRPr>
            </a:lvl6pPr>
            <a:lvl7pPr marL="3200400" lvl="6" indent="-317500" algn="ctr" rtl="0">
              <a:spcBef>
                <a:spcPts val="0"/>
              </a:spcBef>
              <a:spcAft>
                <a:spcPts val="0"/>
              </a:spcAft>
              <a:buClr>
                <a:schemeClr val="lt1"/>
              </a:buClr>
              <a:buSzPts val="1400"/>
              <a:buChar char="●"/>
              <a:defRPr>
                <a:solidFill>
                  <a:schemeClr val="lt1"/>
                </a:solidFill>
              </a:defRPr>
            </a:lvl7pPr>
            <a:lvl8pPr marL="3657600" lvl="7" indent="-317500" algn="ctr" rtl="0">
              <a:spcBef>
                <a:spcPts val="0"/>
              </a:spcBef>
              <a:spcAft>
                <a:spcPts val="0"/>
              </a:spcAft>
              <a:buClr>
                <a:schemeClr val="lt1"/>
              </a:buClr>
              <a:buSzPts val="1400"/>
              <a:buChar char="○"/>
              <a:defRPr>
                <a:solidFill>
                  <a:schemeClr val="lt1"/>
                </a:solidFill>
              </a:defRPr>
            </a:lvl8pPr>
            <a:lvl9pPr marL="4114800" lvl="8" indent="-317500" algn="ctr" rtl="0">
              <a:spcBef>
                <a:spcPts val="0"/>
              </a:spcBef>
              <a:spcAft>
                <a:spcPts val="0"/>
              </a:spcAft>
              <a:buClr>
                <a:schemeClr val="lt1"/>
              </a:buClr>
              <a:buSzPts val="1400"/>
              <a:buChar char="■"/>
              <a:defRPr>
                <a:solidFill>
                  <a:schemeClr val="lt1"/>
                </a:solidFill>
              </a:defRPr>
            </a:lvl9pPr>
          </a:lstStyle>
          <a:p>
            <a:endParaRPr/>
          </a:p>
        </p:txBody>
      </p:sp>
      <p:sp>
        <p:nvSpPr>
          <p:cNvPr id="100" name="Google Shape;100;p2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56" name="Google Shape;56;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57" name="Google Shape;57;p1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lt2"/>
                </a:solidFill>
                <a:latin typeface="Source Sans Pro"/>
                <a:ea typeface="Source Sans Pro"/>
                <a:cs typeface="Source Sans Pro"/>
                <a:sym typeface="Source Sans Pro"/>
              </a:defRPr>
            </a:lvl1pPr>
            <a:lvl2pPr lvl="1" algn="r" rtl="0">
              <a:buNone/>
              <a:defRPr sz="1000">
                <a:solidFill>
                  <a:schemeClr val="lt2"/>
                </a:solidFill>
                <a:latin typeface="Source Sans Pro"/>
                <a:ea typeface="Source Sans Pro"/>
                <a:cs typeface="Source Sans Pro"/>
                <a:sym typeface="Source Sans Pro"/>
              </a:defRPr>
            </a:lvl2pPr>
            <a:lvl3pPr lvl="2" algn="r" rtl="0">
              <a:buNone/>
              <a:defRPr sz="1000">
                <a:solidFill>
                  <a:schemeClr val="lt2"/>
                </a:solidFill>
                <a:latin typeface="Source Sans Pro"/>
                <a:ea typeface="Source Sans Pro"/>
                <a:cs typeface="Source Sans Pro"/>
                <a:sym typeface="Source Sans Pro"/>
              </a:defRPr>
            </a:lvl3pPr>
            <a:lvl4pPr lvl="3" algn="r" rtl="0">
              <a:buNone/>
              <a:defRPr sz="1000">
                <a:solidFill>
                  <a:schemeClr val="lt2"/>
                </a:solidFill>
                <a:latin typeface="Source Sans Pro"/>
                <a:ea typeface="Source Sans Pro"/>
                <a:cs typeface="Source Sans Pro"/>
                <a:sym typeface="Source Sans Pro"/>
              </a:defRPr>
            </a:lvl4pPr>
            <a:lvl5pPr lvl="4" algn="r" rtl="0">
              <a:buNone/>
              <a:defRPr sz="1000">
                <a:solidFill>
                  <a:schemeClr val="lt2"/>
                </a:solidFill>
                <a:latin typeface="Source Sans Pro"/>
                <a:ea typeface="Source Sans Pro"/>
                <a:cs typeface="Source Sans Pro"/>
                <a:sym typeface="Source Sans Pro"/>
              </a:defRPr>
            </a:lvl5pPr>
            <a:lvl6pPr lvl="5" algn="r" rtl="0">
              <a:buNone/>
              <a:defRPr sz="1000">
                <a:solidFill>
                  <a:schemeClr val="lt2"/>
                </a:solidFill>
                <a:latin typeface="Source Sans Pro"/>
                <a:ea typeface="Source Sans Pro"/>
                <a:cs typeface="Source Sans Pro"/>
                <a:sym typeface="Source Sans Pro"/>
              </a:defRPr>
            </a:lvl6pPr>
            <a:lvl7pPr lvl="6" algn="r" rtl="0">
              <a:buNone/>
              <a:defRPr sz="1000">
                <a:solidFill>
                  <a:schemeClr val="lt2"/>
                </a:solidFill>
                <a:latin typeface="Source Sans Pro"/>
                <a:ea typeface="Source Sans Pro"/>
                <a:cs typeface="Source Sans Pro"/>
                <a:sym typeface="Source Sans Pro"/>
              </a:defRPr>
            </a:lvl7pPr>
            <a:lvl8pPr lvl="7" algn="r" rtl="0">
              <a:buNone/>
              <a:defRPr sz="1000">
                <a:solidFill>
                  <a:schemeClr val="lt2"/>
                </a:solidFill>
                <a:latin typeface="Source Sans Pro"/>
                <a:ea typeface="Source Sans Pro"/>
                <a:cs typeface="Source Sans Pro"/>
                <a:sym typeface="Source Sans Pro"/>
              </a:defRPr>
            </a:lvl8pPr>
            <a:lvl9pPr lvl="8" algn="r" rtl="0">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4.jp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spreadsheets/d/175jk6VXJKr9upU94cl94tozoV06pIKmGRe47vrh_FP8/edit#gid=0"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23.jpg"/><Relationship Id="rId5" Type="http://schemas.openxmlformats.org/officeDocument/2006/relationships/image" Target="../media/image29.jpg"/><Relationship Id="rId4" Type="http://schemas.openxmlformats.org/officeDocument/2006/relationships/image" Target="../media/image28.jpg"/></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23.jpg"/></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23.jpg"/><Relationship Id="rId5" Type="http://schemas.openxmlformats.org/officeDocument/2006/relationships/image" Target="../media/image33.jpg"/><Relationship Id="rId4" Type="http://schemas.openxmlformats.org/officeDocument/2006/relationships/image" Target="../media/image32.jp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3.jp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40.jpg"/><Relationship Id="rId4" Type="http://schemas.openxmlformats.org/officeDocument/2006/relationships/image" Target="../media/image39.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06"/>
        <p:cNvGrpSpPr/>
        <p:nvPr/>
      </p:nvGrpSpPr>
      <p:grpSpPr>
        <a:xfrm>
          <a:off x="0" y="0"/>
          <a:ext cx="0" cy="0"/>
          <a:chOff x="0" y="0"/>
          <a:chExt cx="0" cy="0"/>
        </a:xfrm>
      </p:grpSpPr>
      <p:sp>
        <p:nvSpPr>
          <p:cNvPr id="107" name="Google Shape;107;p25"/>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ru"/>
              <a:t>IT</a:t>
            </a:r>
            <a:endParaRPr/>
          </a:p>
          <a:p>
            <a:pPr marL="0" lvl="0" indent="0" algn="l" rtl="0">
              <a:spcBef>
                <a:spcPts val="0"/>
              </a:spcBef>
              <a:spcAft>
                <a:spcPts val="0"/>
              </a:spcAft>
              <a:buNone/>
            </a:pPr>
            <a:r>
              <a:rPr lang="ru"/>
              <a:t>2 курс</a:t>
            </a:r>
            <a:endParaRPr/>
          </a:p>
        </p:txBody>
      </p:sp>
      <p:pic>
        <p:nvPicPr>
          <p:cNvPr id="108" name="Google Shape;108;p25"/>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175"/>
        <p:cNvGrpSpPr/>
        <p:nvPr/>
      </p:nvGrpSpPr>
      <p:grpSpPr>
        <a:xfrm>
          <a:off x="0" y="0"/>
          <a:ext cx="0" cy="0"/>
          <a:chOff x="0" y="0"/>
          <a:chExt cx="0" cy="0"/>
        </a:xfrm>
      </p:grpSpPr>
      <p:sp>
        <p:nvSpPr>
          <p:cNvPr id="176" name="Google Shape;176;p34"/>
          <p:cNvSpPr txBox="1">
            <a:spLocks noGrp="1"/>
          </p:cNvSpPr>
          <p:nvPr>
            <p:ph type="body" idx="1"/>
          </p:nvPr>
        </p:nvSpPr>
        <p:spPr>
          <a:xfrm>
            <a:off x="0" y="0"/>
            <a:ext cx="9144000" cy="5143500"/>
          </a:xfrm>
          <a:prstGeom prst="rect">
            <a:avLst/>
          </a:prstGeom>
          <a:solidFill>
            <a:srgbClr val="EAD1DC"/>
          </a:solidFill>
        </p:spPr>
        <p:txBody>
          <a:bodyPr spcFirstLastPara="1" wrap="square" lIns="91425" tIns="91425" rIns="91425" bIns="91425" anchor="t" anchorCtr="0">
            <a:noAutofit/>
          </a:bodyPr>
          <a:lstStyle/>
          <a:p>
            <a:pPr marL="0" lvl="0" indent="0" algn="ctr" rtl="0">
              <a:lnSpc>
                <a:spcPct val="105000"/>
              </a:lnSpc>
              <a:spcBef>
                <a:spcPts val="0"/>
              </a:spcBef>
              <a:spcAft>
                <a:spcPts val="0"/>
              </a:spcAft>
              <a:buClr>
                <a:schemeClr val="dk2"/>
              </a:buClr>
              <a:buSzPts val="1100"/>
              <a:buFont typeface="Arial"/>
              <a:buNone/>
            </a:pPr>
            <a:r>
              <a:rPr lang="ru" sz="1900" b="1">
                <a:solidFill>
                  <a:schemeClr val="dk2"/>
                </a:solidFill>
                <a:latin typeface="Times New Roman"/>
                <a:ea typeface="Times New Roman"/>
                <a:cs typeface="Times New Roman"/>
                <a:sym typeface="Times New Roman"/>
              </a:rPr>
              <a:t>Fiber-optic Internet</a:t>
            </a:r>
            <a:endParaRPr sz="1900" b="1">
              <a:solidFill>
                <a:schemeClr val="dk2"/>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ru" sz="2000">
                <a:solidFill>
                  <a:schemeClr val="dk2"/>
                </a:solidFill>
                <a:latin typeface="Times New Roman"/>
                <a:ea typeface="Times New Roman"/>
                <a:cs typeface="Times New Roman"/>
                <a:sym typeface="Times New Roman"/>
              </a:rPr>
              <a:t>Fiber-optic Internet uses fiber-optic cables instead of copper wires and it is incredibly fast. </a:t>
            </a:r>
            <a:endParaRPr sz="2000">
              <a:solidFill>
                <a:schemeClr val="dk2"/>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ru" sz="2000">
                <a:solidFill>
                  <a:schemeClr val="dk2"/>
                </a:solidFill>
                <a:latin typeface="Times New Roman"/>
                <a:ea typeface="Times New Roman"/>
                <a:cs typeface="Times New Roman"/>
                <a:sym typeface="Times New Roman"/>
              </a:rPr>
              <a:t>Those cables send data to and from a computer by harnessing the power of light and can carry data over long distances with low attenuation and distortion of the light signal. </a:t>
            </a:r>
            <a:endParaRPr sz="2000">
              <a:solidFill>
                <a:schemeClr val="dk2"/>
              </a:solidFill>
              <a:latin typeface="Times New Roman"/>
              <a:ea typeface="Times New Roman"/>
              <a:cs typeface="Times New Roman"/>
              <a:sym typeface="Times New Roman"/>
            </a:endParaRPr>
          </a:p>
          <a:p>
            <a:pPr marL="0" lvl="0" indent="0" algn="l" rtl="0">
              <a:lnSpc>
                <a:spcPct val="105000"/>
              </a:lnSpc>
              <a:spcBef>
                <a:spcPts val="1200"/>
              </a:spcBef>
              <a:spcAft>
                <a:spcPts val="0"/>
              </a:spcAft>
              <a:buClr>
                <a:schemeClr val="dk2"/>
              </a:buClr>
              <a:buSzPts val="1100"/>
              <a:buFont typeface="Arial"/>
              <a:buNone/>
            </a:pPr>
            <a:r>
              <a:rPr lang="ru" sz="2000">
                <a:solidFill>
                  <a:schemeClr val="dk2"/>
                </a:solidFill>
                <a:latin typeface="Times New Roman"/>
                <a:ea typeface="Times New Roman"/>
                <a:cs typeface="Times New Roman"/>
                <a:sym typeface="Times New Roman"/>
              </a:rPr>
              <a:t>That light signal uses binary system to communicate with computers.</a:t>
            </a:r>
            <a:endParaRPr sz="2000">
              <a:solidFill>
                <a:schemeClr val="dk2"/>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ru" sz="2000">
                <a:solidFill>
                  <a:schemeClr val="dk2"/>
                </a:solidFill>
                <a:latin typeface="Times New Roman"/>
                <a:ea typeface="Times New Roman"/>
                <a:cs typeface="Times New Roman"/>
                <a:sym typeface="Times New Roman"/>
              </a:rPr>
              <a:t>The presence of light indicates a binary one and the absence of light indicates a binary zero. </a:t>
            </a:r>
            <a:endParaRPr sz="2000">
              <a:solidFill>
                <a:schemeClr val="dk2"/>
              </a:solidFill>
              <a:latin typeface="Times New Roman"/>
              <a:ea typeface="Times New Roman"/>
              <a:cs typeface="Times New Roman"/>
              <a:sym typeface="Times New Roman"/>
            </a:endParaRPr>
          </a:p>
          <a:p>
            <a:pPr marL="0" lvl="0" indent="0" algn="l" rtl="0">
              <a:lnSpc>
                <a:spcPct val="105000"/>
              </a:lnSpc>
              <a:spcBef>
                <a:spcPts val="1200"/>
              </a:spcBef>
              <a:spcAft>
                <a:spcPts val="0"/>
              </a:spcAft>
              <a:buClr>
                <a:schemeClr val="dk2"/>
              </a:buClr>
              <a:buSzPts val="1100"/>
              <a:buFont typeface="Arial"/>
              <a:buNone/>
            </a:pPr>
            <a:r>
              <a:rPr lang="ru" sz="2000">
                <a:solidFill>
                  <a:schemeClr val="dk2"/>
                </a:solidFill>
                <a:latin typeface="Times New Roman"/>
                <a:ea typeface="Times New Roman"/>
                <a:cs typeface="Times New Roman"/>
                <a:sym typeface="Times New Roman"/>
              </a:rPr>
              <a:t>Fiber-optic cables transfer data faster than copper wiring, which means faster load times and higher-quality streaming.</a:t>
            </a:r>
            <a:endParaRPr sz="2000">
              <a:solidFill>
                <a:schemeClr val="dk2"/>
              </a:solidFill>
              <a:latin typeface="Times New Roman"/>
              <a:ea typeface="Times New Roman"/>
              <a:cs typeface="Times New Roman"/>
              <a:sym typeface="Times New Roman"/>
            </a:endParaRPr>
          </a:p>
          <a:p>
            <a:pPr marL="0" lvl="0" indent="0" algn="l" rtl="0">
              <a:lnSpc>
                <a:spcPct val="105000"/>
              </a:lnSpc>
              <a:spcBef>
                <a:spcPts val="1200"/>
              </a:spcBef>
              <a:spcAft>
                <a:spcPts val="1200"/>
              </a:spcAft>
              <a:buNone/>
            </a:pPr>
            <a:endParaRPr/>
          </a:p>
        </p:txBody>
      </p:sp>
      <p:pic>
        <p:nvPicPr>
          <p:cNvPr id="177" name="Google Shape;177;p34"/>
          <p:cNvPicPr preferRelativeResize="0"/>
          <p:nvPr/>
        </p:nvPicPr>
        <p:blipFill>
          <a:blip r:embed="rId3">
            <a:alphaModFix/>
          </a:blip>
          <a:stretch>
            <a:fillRect/>
          </a:stretch>
        </p:blipFill>
        <p:spPr>
          <a:xfrm>
            <a:off x="-4371975" y="244225"/>
            <a:ext cx="4371975" cy="2914650"/>
          </a:xfrm>
          <a:prstGeom prst="rect">
            <a:avLst/>
          </a:prstGeom>
          <a:noFill/>
          <a:ln>
            <a:noFill/>
          </a:ln>
        </p:spPr>
      </p:pic>
      <p:cxnSp>
        <p:nvCxnSpPr>
          <p:cNvPr id="178" name="Google Shape;178;p34"/>
          <p:cNvCxnSpPr/>
          <p:nvPr/>
        </p:nvCxnSpPr>
        <p:spPr>
          <a:xfrm>
            <a:off x="-2054700" y="1003150"/>
            <a:ext cx="1919700" cy="2271300"/>
          </a:xfrm>
          <a:prstGeom prst="straightConnector1">
            <a:avLst/>
          </a:prstGeom>
          <a:noFill/>
          <a:ln w="114300" cap="flat" cmpd="sng">
            <a:solidFill>
              <a:srgbClr val="FF0000"/>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5"/>
          <p:cNvSpPr txBox="1">
            <a:spLocks noGrp="1"/>
          </p:cNvSpPr>
          <p:nvPr>
            <p:ph type="body" idx="1"/>
          </p:nvPr>
        </p:nvSpPr>
        <p:spPr>
          <a:xfrm>
            <a:off x="0" y="0"/>
            <a:ext cx="9144000" cy="5239800"/>
          </a:xfrm>
          <a:prstGeom prst="rect">
            <a:avLst/>
          </a:prstGeom>
          <a:solidFill>
            <a:srgbClr val="FFE599"/>
          </a:solidFill>
        </p:spPr>
        <p:txBody>
          <a:bodyPr spcFirstLastPara="1" wrap="square" lIns="91425" tIns="91425" rIns="91425" bIns="91425" anchor="t" anchorCtr="0">
            <a:noAutofit/>
          </a:bodyPr>
          <a:lstStyle/>
          <a:p>
            <a:pPr marL="0" lvl="0" indent="0" algn="ctr" rtl="0">
              <a:lnSpc>
                <a:spcPct val="95000"/>
              </a:lnSpc>
              <a:spcBef>
                <a:spcPts val="0"/>
              </a:spcBef>
              <a:spcAft>
                <a:spcPts val="0"/>
              </a:spcAft>
              <a:buClr>
                <a:schemeClr val="dk2"/>
              </a:buClr>
              <a:buSzPts val="852"/>
              <a:buFont typeface="Arial"/>
              <a:buNone/>
            </a:pPr>
            <a:r>
              <a:rPr lang="ru" sz="1650" b="1">
                <a:solidFill>
                  <a:srgbClr val="000000"/>
                </a:solidFill>
                <a:latin typeface="Times New Roman"/>
                <a:ea typeface="Times New Roman"/>
                <a:cs typeface="Times New Roman"/>
                <a:sym typeface="Times New Roman"/>
              </a:rPr>
              <a:t>Wireless connection</a:t>
            </a:r>
            <a:endParaRPr sz="1650" b="1">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852"/>
              <a:buNone/>
            </a:pPr>
            <a:r>
              <a:rPr lang="ru" sz="1700">
                <a:solidFill>
                  <a:srgbClr val="000000"/>
                </a:solidFill>
                <a:latin typeface="Times New Roman"/>
                <a:ea typeface="Times New Roman"/>
                <a:cs typeface="Times New Roman"/>
                <a:sym typeface="Times New Roman"/>
              </a:rPr>
              <a:t>The three wireless technologies widely used today are Wi-Fi, cellular and satellite Internet. </a:t>
            </a:r>
            <a:endParaRPr sz="1700">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852"/>
              <a:buNone/>
            </a:pPr>
            <a:r>
              <a:rPr lang="ru" sz="1700">
                <a:solidFill>
                  <a:srgbClr val="000000"/>
                </a:solidFill>
                <a:highlight>
                  <a:srgbClr val="00FF00"/>
                </a:highlight>
                <a:latin typeface="Times New Roman"/>
                <a:ea typeface="Times New Roman"/>
                <a:cs typeface="Times New Roman"/>
                <a:sym typeface="Times New Roman"/>
              </a:rPr>
              <a:t>Wi-Fi </a:t>
            </a:r>
            <a:r>
              <a:rPr lang="ru" sz="1700">
                <a:solidFill>
                  <a:srgbClr val="000000"/>
                </a:solidFill>
                <a:latin typeface="Times New Roman"/>
                <a:ea typeface="Times New Roman"/>
                <a:cs typeface="Times New Roman"/>
                <a:sym typeface="Times New Roman"/>
              </a:rPr>
              <a:t>uses radio waves to wirelessly connect devices and is commonly applied for local area networking. </a:t>
            </a:r>
            <a:endParaRPr sz="1700">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852"/>
              <a:buFont typeface="Arial"/>
              <a:buNone/>
            </a:pPr>
            <a:r>
              <a:rPr lang="ru" sz="1700">
                <a:solidFill>
                  <a:srgbClr val="000000"/>
                </a:solidFill>
                <a:latin typeface="Times New Roman"/>
                <a:ea typeface="Times New Roman"/>
                <a:cs typeface="Times New Roman"/>
                <a:sym typeface="Times New Roman"/>
              </a:rPr>
              <a:t>To get access to the Internet, a device (a tablet or a smartphone) has to be connected over Wi-Fi to a wireless router.</a:t>
            </a:r>
            <a:endParaRPr sz="1700">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852"/>
              <a:buNone/>
            </a:pPr>
            <a:r>
              <a:rPr lang="ru" sz="1700">
                <a:solidFill>
                  <a:srgbClr val="000000"/>
                </a:solidFill>
                <a:latin typeface="Times New Roman"/>
                <a:ea typeface="Times New Roman"/>
                <a:cs typeface="Times New Roman"/>
                <a:sym typeface="Times New Roman"/>
              </a:rPr>
              <a:t>Internet over </a:t>
            </a:r>
            <a:r>
              <a:rPr lang="ru" sz="1700">
                <a:solidFill>
                  <a:srgbClr val="000000"/>
                </a:solidFill>
                <a:highlight>
                  <a:srgbClr val="00FFFF"/>
                </a:highlight>
                <a:latin typeface="Times New Roman"/>
                <a:ea typeface="Times New Roman"/>
                <a:cs typeface="Times New Roman"/>
                <a:sym typeface="Times New Roman"/>
              </a:rPr>
              <a:t>Satellite </a:t>
            </a:r>
            <a:r>
              <a:rPr lang="ru" sz="1700">
                <a:solidFill>
                  <a:srgbClr val="000000"/>
                </a:solidFill>
                <a:latin typeface="Times New Roman"/>
                <a:ea typeface="Times New Roman"/>
                <a:cs typeface="Times New Roman"/>
                <a:sym typeface="Times New Roman"/>
              </a:rPr>
              <a:t>usually allows a user to access the Net via a geostationary satellite that orbits the Earth. </a:t>
            </a:r>
            <a:endParaRPr sz="1700">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852"/>
              <a:buFont typeface="Arial"/>
              <a:buNone/>
            </a:pPr>
            <a:r>
              <a:rPr lang="ru" sz="1700">
                <a:solidFill>
                  <a:srgbClr val="000000"/>
                </a:solidFill>
                <a:latin typeface="Times New Roman"/>
                <a:ea typeface="Times New Roman"/>
                <a:cs typeface="Times New Roman"/>
                <a:sym typeface="Times New Roman"/>
              </a:rPr>
              <a:t>As signals must travel long distances from the Earth up to the satellite and back again, it may cause a delay between the request and the answer.</a:t>
            </a:r>
            <a:endParaRPr sz="1700">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852"/>
              <a:buNone/>
            </a:pPr>
            <a:r>
              <a:rPr lang="ru" sz="1700">
                <a:solidFill>
                  <a:srgbClr val="000000"/>
                </a:solidFill>
                <a:latin typeface="Times New Roman"/>
                <a:ea typeface="Times New Roman"/>
                <a:cs typeface="Times New Roman"/>
                <a:sym typeface="Times New Roman"/>
              </a:rPr>
              <a:t>However, modern technologies make it possible to minimize this latency. </a:t>
            </a:r>
            <a:endParaRPr sz="1700">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852"/>
              <a:buNone/>
            </a:pPr>
            <a:r>
              <a:rPr lang="ru" sz="1700">
                <a:solidFill>
                  <a:srgbClr val="000000"/>
                </a:solidFill>
                <a:latin typeface="Times New Roman"/>
                <a:ea typeface="Times New Roman"/>
                <a:cs typeface="Times New Roman"/>
                <a:sym typeface="Times New Roman"/>
              </a:rPr>
              <a:t>Thus, satellite Internet access can provide high-speed Internet where the conventional cable or DSL is either not available or not functioning well. </a:t>
            </a:r>
            <a:endParaRPr sz="1700">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852"/>
              <a:buFont typeface="Arial"/>
              <a:buNone/>
            </a:pPr>
            <a:r>
              <a:rPr lang="ru" sz="1700">
                <a:solidFill>
                  <a:srgbClr val="000000"/>
                </a:solidFill>
                <a:latin typeface="Times New Roman"/>
                <a:ea typeface="Times New Roman"/>
                <a:cs typeface="Times New Roman"/>
                <a:sym typeface="Times New Roman"/>
              </a:rPr>
              <a:t>To get access to the Internet, one needs a satellite dish for two-way (upload and download) data communications and a modem.</a:t>
            </a:r>
            <a:endParaRPr sz="1700">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852"/>
              <a:buNone/>
            </a:pPr>
            <a:r>
              <a:rPr lang="ru" sz="1700">
                <a:solidFill>
                  <a:srgbClr val="000000"/>
                </a:solidFill>
                <a:highlight>
                  <a:srgbClr val="FF00FF"/>
                </a:highlight>
                <a:latin typeface="Times New Roman"/>
                <a:ea typeface="Times New Roman"/>
                <a:cs typeface="Times New Roman"/>
                <a:sym typeface="Times New Roman"/>
              </a:rPr>
              <a:t>A cellular network </a:t>
            </a:r>
            <a:r>
              <a:rPr lang="ru" sz="1700">
                <a:solidFill>
                  <a:srgbClr val="000000"/>
                </a:solidFill>
                <a:latin typeface="Times New Roman"/>
                <a:ea typeface="Times New Roman"/>
                <a:cs typeface="Times New Roman"/>
                <a:sym typeface="Times New Roman"/>
              </a:rPr>
              <a:t>is a communication network distributed over land areas called "cells". </a:t>
            </a:r>
            <a:endParaRPr sz="1700">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852"/>
              <a:buNone/>
            </a:pPr>
            <a:r>
              <a:rPr lang="ru" sz="1700">
                <a:solidFill>
                  <a:srgbClr val="000000"/>
                </a:solidFill>
                <a:latin typeface="Times New Roman"/>
                <a:ea typeface="Times New Roman"/>
                <a:cs typeface="Times New Roman"/>
                <a:sym typeface="Times New Roman"/>
              </a:rPr>
              <a:t>Each cell has at least one fixed-location transceiver, but more commonly, there are three cell sites. </a:t>
            </a:r>
            <a:endParaRPr sz="1700">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852"/>
              <a:buNone/>
            </a:pPr>
            <a:r>
              <a:rPr lang="ru" sz="1700">
                <a:solidFill>
                  <a:srgbClr val="000000"/>
                </a:solidFill>
                <a:latin typeface="Times New Roman"/>
                <a:ea typeface="Times New Roman"/>
                <a:cs typeface="Times New Roman"/>
                <a:sym typeface="Times New Roman"/>
              </a:rPr>
              <a:t>These base stations (cell towers) provide a cell with the network coverage, which can be used for transmission of voice and data. </a:t>
            </a:r>
            <a:endParaRPr sz="1700">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852"/>
              <a:buNone/>
            </a:pPr>
            <a:r>
              <a:rPr lang="ru" sz="1700">
                <a:solidFill>
                  <a:srgbClr val="000000"/>
                </a:solidFill>
                <a:latin typeface="Times New Roman"/>
                <a:ea typeface="Times New Roman"/>
                <a:cs typeface="Times New Roman"/>
                <a:sym typeface="Times New Roman"/>
              </a:rPr>
              <a:t>A cell typically uses a different set of frequencies from the neighboring cells to avoid interference and provide guaranteed service quality within each cell.</a:t>
            </a:r>
            <a:endParaRPr sz="1700">
              <a:solidFill>
                <a:srgbClr val="000000"/>
              </a:solidFill>
              <a:latin typeface="Times New Roman"/>
              <a:ea typeface="Times New Roman"/>
              <a:cs typeface="Times New Roman"/>
              <a:sym typeface="Times New Roman"/>
            </a:endParaRPr>
          </a:p>
        </p:txBody>
      </p:sp>
      <p:sp>
        <p:nvSpPr>
          <p:cNvPr id="184" name="Google Shape;184;p35"/>
          <p:cNvSpPr txBox="1"/>
          <p:nvPr/>
        </p:nvSpPr>
        <p:spPr>
          <a:xfrm>
            <a:off x="5348625" y="-732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highlight>
                  <a:srgbClr val="FFFF00"/>
                </a:highlight>
              </a:rPr>
              <a:t>/ˈsel.jə.lər/</a:t>
            </a:r>
            <a:endParaRPr>
              <a:highlight>
                <a:srgbClr val="FFFF00"/>
              </a:highlight>
            </a:endParaRPr>
          </a:p>
        </p:txBody>
      </p:sp>
      <p:sp>
        <p:nvSpPr>
          <p:cNvPr id="185" name="Google Shape;185;p35"/>
          <p:cNvSpPr txBox="1"/>
          <p:nvPr/>
        </p:nvSpPr>
        <p:spPr>
          <a:xfrm>
            <a:off x="6476975" y="-732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highlight>
                  <a:srgbClr val="FFFF00"/>
                </a:highlight>
              </a:rPr>
              <a:t>/ˈsæt.əl.aɪt/</a:t>
            </a:r>
            <a:endParaRPr>
              <a:highlight>
                <a:srgbClr val="FFFF00"/>
              </a:highlight>
            </a:endParaRPr>
          </a:p>
        </p:txBody>
      </p:sp>
      <p:pic>
        <p:nvPicPr>
          <p:cNvPr id="186" name="Google Shape;186;p35"/>
          <p:cNvPicPr preferRelativeResize="0"/>
          <p:nvPr/>
        </p:nvPicPr>
        <p:blipFill>
          <a:blip r:embed="rId3">
            <a:alphaModFix/>
          </a:blip>
          <a:stretch>
            <a:fillRect/>
          </a:stretch>
        </p:blipFill>
        <p:spPr>
          <a:xfrm>
            <a:off x="-4139025" y="2705091"/>
            <a:ext cx="4139025" cy="3311234"/>
          </a:xfrm>
          <a:prstGeom prst="rect">
            <a:avLst/>
          </a:prstGeom>
          <a:noFill/>
          <a:ln>
            <a:noFill/>
          </a:ln>
        </p:spPr>
      </p:pic>
      <p:sp>
        <p:nvSpPr>
          <p:cNvPr id="187" name="Google Shape;187;p35"/>
          <p:cNvSpPr txBox="1"/>
          <p:nvPr/>
        </p:nvSpPr>
        <p:spPr>
          <a:xfrm>
            <a:off x="5729650" y="12602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highlight>
                  <a:srgbClr val="FFFF00"/>
                </a:highlight>
              </a:rPr>
              <a:t>/dʒiː.əʊˌsteɪ.ʃən.ər.i/</a:t>
            </a:r>
            <a:endParaRPr>
              <a:highlight>
                <a:srgbClr val="FFFF00"/>
              </a:highlight>
            </a:endParaRPr>
          </a:p>
        </p:txBody>
      </p:sp>
      <p:pic>
        <p:nvPicPr>
          <p:cNvPr id="188" name="Google Shape;188;p35"/>
          <p:cNvPicPr preferRelativeResize="0"/>
          <p:nvPr/>
        </p:nvPicPr>
        <p:blipFill>
          <a:blip r:embed="rId4">
            <a:alphaModFix/>
          </a:blip>
          <a:stretch>
            <a:fillRect/>
          </a:stretch>
        </p:blipFill>
        <p:spPr>
          <a:xfrm>
            <a:off x="-3716200" y="0"/>
            <a:ext cx="3611150" cy="2031275"/>
          </a:xfrm>
          <a:prstGeom prst="rect">
            <a:avLst/>
          </a:prstGeom>
          <a:noFill/>
          <a:ln>
            <a:noFill/>
          </a:ln>
        </p:spPr>
      </p:pic>
      <p:sp>
        <p:nvSpPr>
          <p:cNvPr id="189" name="Google Shape;189;p35"/>
          <p:cNvSpPr txBox="1"/>
          <p:nvPr/>
        </p:nvSpPr>
        <p:spPr>
          <a:xfrm>
            <a:off x="-3410625" y="2031275"/>
            <a:ext cx="3000000" cy="681900"/>
          </a:xfrm>
          <a:prstGeom prst="rect">
            <a:avLst/>
          </a:prstGeom>
          <a:noFill/>
          <a:ln>
            <a:noFill/>
          </a:ln>
        </p:spPr>
        <p:txBody>
          <a:bodyPr spcFirstLastPara="1" wrap="square" lIns="91425" tIns="91425" rIns="91425" bIns="91425" anchor="t" anchorCtr="0">
            <a:spAutoFit/>
          </a:bodyPr>
          <a:lstStyle/>
          <a:p>
            <a:pPr marL="0" lvl="0" indent="0" algn="ctr" rtl="0">
              <a:lnSpc>
                <a:spcPct val="95000"/>
              </a:lnSpc>
              <a:spcBef>
                <a:spcPts val="0"/>
              </a:spcBef>
              <a:spcAft>
                <a:spcPts val="0"/>
              </a:spcAft>
              <a:buNone/>
            </a:pPr>
            <a:r>
              <a:rPr lang="ru" sz="1700">
                <a:solidFill>
                  <a:schemeClr val="dk2"/>
                </a:solidFill>
                <a:highlight>
                  <a:srgbClr val="FFFF00"/>
                </a:highlight>
                <a:latin typeface="Times New Roman"/>
                <a:ea typeface="Times New Roman"/>
                <a:cs typeface="Times New Roman"/>
                <a:sym typeface="Times New Roman"/>
              </a:rPr>
              <a:t>geostationary satellite that orbits the Earth</a:t>
            </a:r>
            <a:endParaRPr sz="1700">
              <a:solidFill>
                <a:schemeClr val="dk2"/>
              </a:solidFill>
              <a:highlight>
                <a:srgbClr val="FFFF00"/>
              </a:highlight>
              <a:latin typeface="Times New Roman"/>
              <a:ea typeface="Times New Roman"/>
              <a:cs typeface="Times New Roman"/>
              <a:sym typeface="Times New Roman"/>
            </a:endParaRPr>
          </a:p>
        </p:txBody>
      </p:sp>
      <p:pic>
        <p:nvPicPr>
          <p:cNvPr id="190" name="Google Shape;190;p35"/>
          <p:cNvPicPr preferRelativeResize="0"/>
          <p:nvPr/>
        </p:nvPicPr>
        <p:blipFill>
          <a:blip r:embed="rId5">
            <a:alphaModFix/>
          </a:blip>
          <a:stretch>
            <a:fillRect/>
          </a:stretch>
        </p:blipFill>
        <p:spPr>
          <a:xfrm>
            <a:off x="9249050" y="2"/>
            <a:ext cx="3611150" cy="24086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ru">
                <a:latin typeface="Times New Roman"/>
                <a:ea typeface="Times New Roman"/>
                <a:cs typeface="Times New Roman"/>
                <a:sym typeface="Times New Roman"/>
              </a:rPr>
              <a:t>Task 3. Read and translate text A. Answer the questions.</a:t>
            </a:r>
            <a:endParaRPr>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96" name="Google Shape;196;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2"/>
              </a:buClr>
              <a:buSzPts val="1100"/>
              <a:buFont typeface="Arial"/>
              <a:buNone/>
            </a:pPr>
            <a:r>
              <a:rPr lang="ru" sz="2100">
                <a:solidFill>
                  <a:schemeClr val="dk2"/>
                </a:solidFill>
                <a:latin typeface="Times New Roman"/>
                <a:ea typeface="Times New Roman"/>
                <a:cs typeface="Times New Roman"/>
                <a:sym typeface="Times New Roman"/>
              </a:rPr>
              <a:t>1. What does ADSL stand for? Why is this type of connection called asymmetric?</a:t>
            </a:r>
            <a:endParaRPr sz="2100">
              <a:solidFill>
                <a:schemeClr val="dk2"/>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2"/>
              </a:buClr>
              <a:buSzPts val="1100"/>
              <a:buFont typeface="Arial"/>
              <a:buNone/>
            </a:pPr>
            <a:r>
              <a:rPr lang="ru" sz="2100">
                <a:solidFill>
                  <a:schemeClr val="dk2"/>
                </a:solidFill>
                <a:latin typeface="Times New Roman"/>
                <a:ea typeface="Times New Roman"/>
                <a:cs typeface="Times New Roman"/>
                <a:sym typeface="Times New Roman"/>
              </a:rPr>
              <a:t>2. What is the difference between a dial-up connection and DSL?</a:t>
            </a:r>
            <a:endParaRPr sz="2100">
              <a:solidFill>
                <a:schemeClr val="dk2"/>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2"/>
              </a:buClr>
              <a:buSzPts val="1100"/>
              <a:buFont typeface="Arial"/>
              <a:buNone/>
            </a:pPr>
            <a:r>
              <a:rPr lang="ru" sz="2100">
                <a:solidFill>
                  <a:schemeClr val="dk2"/>
                </a:solidFill>
                <a:latin typeface="Times New Roman"/>
                <a:ea typeface="Times New Roman"/>
                <a:cs typeface="Times New Roman"/>
                <a:sym typeface="Times New Roman"/>
              </a:rPr>
              <a:t>3. What is the origin of the term dial-up connection?</a:t>
            </a:r>
            <a:endParaRPr sz="2100">
              <a:solidFill>
                <a:schemeClr val="dk2"/>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2"/>
              </a:buClr>
              <a:buSzPts val="1100"/>
              <a:buFont typeface="Arial"/>
              <a:buNone/>
            </a:pPr>
            <a:r>
              <a:rPr lang="ru" sz="2100">
                <a:solidFill>
                  <a:schemeClr val="dk2"/>
                </a:solidFill>
                <a:latin typeface="Times New Roman"/>
                <a:ea typeface="Times New Roman"/>
                <a:cs typeface="Times New Roman"/>
                <a:sym typeface="Times New Roman"/>
              </a:rPr>
              <a:t>4. What is the downside of cable Internet?</a:t>
            </a:r>
            <a:endParaRPr sz="2100">
              <a:solidFill>
                <a:schemeClr val="dk2"/>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2"/>
              </a:buClr>
              <a:buSzPts val="1100"/>
              <a:buFont typeface="Arial"/>
              <a:buNone/>
            </a:pPr>
            <a:r>
              <a:rPr lang="ru" sz="2100">
                <a:solidFill>
                  <a:schemeClr val="dk2"/>
                </a:solidFill>
                <a:latin typeface="Times New Roman"/>
                <a:ea typeface="Times New Roman"/>
                <a:cs typeface="Times New Roman"/>
                <a:sym typeface="Times New Roman"/>
              </a:rPr>
              <a:t>5. What types of wireless Internet connections are mentioned in the text?</a:t>
            </a:r>
            <a:endParaRPr sz="2100">
              <a:solidFill>
                <a:schemeClr val="dk2"/>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2"/>
              </a:buClr>
              <a:buSzPts val="1100"/>
              <a:buFont typeface="Arial"/>
              <a:buNone/>
            </a:pPr>
            <a:r>
              <a:rPr lang="ru" sz="2100">
                <a:solidFill>
                  <a:schemeClr val="dk2"/>
                </a:solidFill>
                <a:latin typeface="Times New Roman"/>
                <a:ea typeface="Times New Roman"/>
                <a:cs typeface="Times New Roman"/>
                <a:sym typeface="Times New Roman"/>
              </a:rPr>
              <a:t>6. How is data transferred over fiber-optic cables?</a:t>
            </a:r>
            <a:endParaRPr sz="2100">
              <a:solidFill>
                <a:schemeClr val="dk2"/>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2"/>
              </a:buClr>
              <a:buSzPts val="1100"/>
              <a:buFont typeface="Arial"/>
              <a:buNone/>
            </a:pPr>
            <a:r>
              <a:rPr lang="ru" sz="2100">
                <a:solidFill>
                  <a:schemeClr val="dk2"/>
                </a:solidFill>
                <a:latin typeface="Times New Roman"/>
                <a:ea typeface="Times New Roman"/>
                <a:cs typeface="Times New Roman"/>
                <a:sym typeface="Times New Roman"/>
              </a:rPr>
              <a:t>7. What equipment does one need to get access to the Internet through satellite systems?</a:t>
            </a:r>
            <a:endParaRPr sz="2100">
              <a:solidFill>
                <a:schemeClr val="dk2"/>
              </a:solidFill>
              <a:latin typeface="Times New Roman"/>
              <a:ea typeface="Times New Roman"/>
              <a:cs typeface="Times New Roman"/>
              <a:sym typeface="Times New Roman"/>
            </a:endParaRPr>
          </a:p>
          <a:p>
            <a:pPr marL="0" lvl="0" indent="0" algn="l" rtl="0">
              <a:lnSpc>
                <a:spcPct val="95000"/>
              </a:lnSpc>
              <a:spcBef>
                <a:spcPts val="1200"/>
              </a:spcBef>
              <a:spcAft>
                <a:spcPts val="1200"/>
              </a:spcAft>
              <a:buNone/>
            </a:pPr>
            <a:endParaRPr sz="2100">
              <a:solidFill>
                <a:schemeClr val="dk2"/>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latin typeface="Times New Roman"/>
                <a:ea typeface="Times New Roman"/>
                <a:cs typeface="Times New Roman"/>
                <a:sym typeface="Times New Roman"/>
              </a:rPr>
              <a:t>Task 4. Find English equivalents for the following words and expressions in the text:</a:t>
            </a:r>
            <a:endParaRPr>
              <a:latin typeface="Times New Roman"/>
              <a:ea typeface="Times New Roman"/>
              <a:cs typeface="Times New Roman"/>
              <a:sym typeface="Times New Roman"/>
            </a:endParaRPr>
          </a:p>
        </p:txBody>
      </p:sp>
      <p:sp>
        <p:nvSpPr>
          <p:cNvPr id="202" name="Google Shape;202;p37"/>
          <p:cNvSpPr txBox="1">
            <a:spLocks noGrp="1"/>
          </p:cNvSpPr>
          <p:nvPr>
            <p:ph type="body" idx="1"/>
          </p:nvPr>
        </p:nvSpPr>
        <p:spPr>
          <a:xfrm>
            <a:off x="311700" y="1459025"/>
            <a:ext cx="8520600" cy="35130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Clr>
                <a:schemeClr val="dk2"/>
              </a:buClr>
              <a:buSzPts val="1100"/>
              <a:buFont typeface="Arial"/>
              <a:buNone/>
            </a:pPr>
            <a:r>
              <a:rPr lang="ru" sz="2100">
                <a:solidFill>
                  <a:srgbClr val="000000"/>
                </a:solidFill>
                <a:latin typeface="Times New Roman"/>
                <a:ea typeface="Times New Roman"/>
                <a:cs typeface="Times New Roman"/>
                <a:sym typeface="Times New Roman"/>
              </a:rPr>
              <a:t>a) одновременно</a:t>
            </a:r>
            <a:endParaRPr sz="2100">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1100"/>
              <a:buFont typeface="Arial"/>
              <a:buNone/>
            </a:pPr>
            <a:r>
              <a:rPr lang="ru" sz="2100">
                <a:solidFill>
                  <a:srgbClr val="000000"/>
                </a:solidFill>
                <a:latin typeface="Times New Roman"/>
                <a:ea typeface="Times New Roman"/>
                <a:cs typeface="Times New Roman"/>
                <a:sym typeface="Times New Roman"/>
              </a:rPr>
              <a:t>b) помещение</a:t>
            </a:r>
            <a:endParaRPr sz="2100">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1100"/>
              <a:buFont typeface="Arial"/>
              <a:buNone/>
            </a:pPr>
            <a:r>
              <a:rPr lang="ru" sz="2100">
                <a:solidFill>
                  <a:srgbClr val="000000"/>
                </a:solidFill>
                <a:latin typeface="Times New Roman"/>
                <a:ea typeface="Times New Roman"/>
                <a:cs typeface="Times New Roman"/>
                <a:sym typeface="Times New Roman"/>
              </a:rPr>
              <a:t>c) цифровой сигнал</a:t>
            </a:r>
            <a:endParaRPr sz="2100">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1100"/>
              <a:buFont typeface="Arial"/>
              <a:buNone/>
            </a:pPr>
            <a:r>
              <a:rPr lang="ru" sz="2100">
                <a:solidFill>
                  <a:srgbClr val="000000"/>
                </a:solidFill>
                <a:latin typeface="Times New Roman"/>
                <a:ea typeface="Times New Roman"/>
                <a:cs typeface="Times New Roman"/>
                <a:sym typeface="Times New Roman"/>
              </a:rPr>
              <a:t>d) конкурентные цены</a:t>
            </a:r>
            <a:endParaRPr sz="2100">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1100"/>
              <a:buFont typeface="Arial"/>
              <a:buNone/>
            </a:pPr>
            <a:r>
              <a:rPr lang="ru" sz="2100">
                <a:solidFill>
                  <a:srgbClr val="000000"/>
                </a:solidFill>
                <a:latin typeface="Times New Roman"/>
                <a:ea typeface="Times New Roman"/>
                <a:cs typeface="Times New Roman"/>
                <a:sym typeface="Times New Roman"/>
              </a:rPr>
              <a:t>e) дешёвый вариант</a:t>
            </a:r>
            <a:endParaRPr sz="2100">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1100"/>
              <a:buFont typeface="Arial"/>
              <a:buNone/>
            </a:pPr>
            <a:r>
              <a:rPr lang="ru" sz="2100">
                <a:solidFill>
                  <a:srgbClr val="000000"/>
                </a:solidFill>
                <a:latin typeface="Times New Roman"/>
                <a:ea typeface="Times New Roman"/>
                <a:cs typeface="Times New Roman"/>
                <a:sym typeface="Times New Roman"/>
              </a:rPr>
              <a:t>f) надёжный</a:t>
            </a:r>
            <a:endParaRPr sz="2100">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1100"/>
              <a:buFont typeface="Arial"/>
              <a:buNone/>
            </a:pPr>
            <a:r>
              <a:rPr lang="ru" sz="2100">
                <a:solidFill>
                  <a:srgbClr val="000000"/>
                </a:solidFill>
                <a:latin typeface="Times New Roman"/>
                <a:ea typeface="Times New Roman"/>
                <a:cs typeface="Times New Roman"/>
                <a:sym typeface="Times New Roman"/>
              </a:rPr>
              <a:t>g) стабильный/ устойчивый сигнал</a:t>
            </a:r>
            <a:endParaRPr sz="2100">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1100"/>
              <a:buFont typeface="Arial"/>
              <a:buNone/>
            </a:pPr>
            <a:r>
              <a:rPr lang="ru" sz="2100">
                <a:solidFill>
                  <a:srgbClr val="000000"/>
                </a:solidFill>
                <a:latin typeface="Times New Roman"/>
                <a:ea typeface="Times New Roman"/>
                <a:cs typeface="Times New Roman"/>
                <a:sym typeface="Times New Roman"/>
              </a:rPr>
              <a:t>h) выделенная линия</a:t>
            </a:r>
            <a:endParaRPr sz="2100">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1100"/>
              <a:buFont typeface="Arial"/>
              <a:buNone/>
            </a:pPr>
            <a:r>
              <a:rPr lang="ru" sz="2100">
                <a:solidFill>
                  <a:srgbClr val="000000"/>
                </a:solidFill>
                <a:latin typeface="Times New Roman"/>
                <a:ea typeface="Times New Roman"/>
                <a:cs typeface="Times New Roman"/>
                <a:sym typeface="Times New Roman"/>
              </a:rPr>
              <a:t>i) искажение сигнала</a:t>
            </a:r>
            <a:endParaRPr sz="2100">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None/>
            </a:pPr>
            <a:r>
              <a:rPr lang="ru" sz="2100">
                <a:solidFill>
                  <a:srgbClr val="000000"/>
                </a:solidFill>
                <a:latin typeface="Times New Roman"/>
                <a:ea typeface="Times New Roman"/>
                <a:cs typeface="Times New Roman"/>
                <a:sym typeface="Times New Roman"/>
              </a:rPr>
              <a:t>j) помехи</a:t>
            </a:r>
            <a:endParaRPr sz="2100">
              <a:solidFill>
                <a:srgbClr val="000000"/>
              </a:solidFill>
              <a:latin typeface="Times New Roman"/>
              <a:ea typeface="Times New Roman"/>
              <a:cs typeface="Times New Roman"/>
              <a:sym typeface="Times New Roman"/>
            </a:endParaRPr>
          </a:p>
        </p:txBody>
      </p:sp>
      <p:sp>
        <p:nvSpPr>
          <p:cNvPr id="203" name="Google Shape;203;p37"/>
          <p:cNvSpPr/>
          <p:nvPr/>
        </p:nvSpPr>
        <p:spPr>
          <a:xfrm>
            <a:off x="5279525" y="1649525"/>
            <a:ext cx="3048000" cy="3018600"/>
          </a:xfrm>
          <a:prstGeom prst="rect">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ru" sz="1700">
                <a:latin typeface="Source Sans Pro"/>
                <a:ea typeface="Source Sans Pro"/>
                <a:cs typeface="Source Sans Pro"/>
                <a:sym typeface="Source Sans Pro"/>
              </a:rPr>
              <a:t>a) simultaneously</a:t>
            </a:r>
            <a:endParaRPr sz="17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700">
                <a:latin typeface="Source Sans Pro"/>
                <a:ea typeface="Source Sans Pro"/>
                <a:cs typeface="Source Sans Pro"/>
                <a:sym typeface="Source Sans Pro"/>
              </a:rPr>
              <a:t>b) premises</a:t>
            </a:r>
            <a:endParaRPr sz="17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700">
                <a:latin typeface="Source Sans Pro"/>
                <a:ea typeface="Source Sans Pro"/>
                <a:cs typeface="Source Sans Pro"/>
                <a:sym typeface="Source Sans Pro"/>
              </a:rPr>
              <a:t>c) digital signal</a:t>
            </a:r>
            <a:endParaRPr sz="17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700">
                <a:latin typeface="Source Sans Pro"/>
                <a:ea typeface="Source Sans Pro"/>
                <a:cs typeface="Source Sans Pro"/>
                <a:sym typeface="Source Sans Pro"/>
              </a:rPr>
              <a:t>d) competitive prices</a:t>
            </a:r>
            <a:endParaRPr sz="17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700">
                <a:latin typeface="Source Sans Pro"/>
                <a:ea typeface="Source Sans Pro"/>
                <a:cs typeface="Source Sans Pro"/>
                <a:sym typeface="Source Sans Pro"/>
              </a:rPr>
              <a:t>e) low-cost option</a:t>
            </a:r>
            <a:endParaRPr sz="17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700">
                <a:latin typeface="Source Sans Pro"/>
                <a:ea typeface="Source Sans Pro"/>
                <a:cs typeface="Source Sans Pro"/>
                <a:sym typeface="Source Sans Pro"/>
              </a:rPr>
              <a:t>f) reliable</a:t>
            </a:r>
            <a:endParaRPr sz="17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700">
                <a:latin typeface="Source Sans Pro"/>
                <a:ea typeface="Source Sans Pro"/>
                <a:cs typeface="Source Sans Pro"/>
                <a:sym typeface="Source Sans Pro"/>
              </a:rPr>
              <a:t>g) consistent signal</a:t>
            </a:r>
            <a:endParaRPr sz="17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700">
                <a:latin typeface="Source Sans Pro"/>
                <a:ea typeface="Source Sans Pro"/>
                <a:cs typeface="Source Sans Pro"/>
                <a:sym typeface="Source Sans Pro"/>
              </a:rPr>
              <a:t>h) dedicated line</a:t>
            </a:r>
            <a:endParaRPr sz="17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700">
                <a:latin typeface="Source Sans Pro"/>
                <a:ea typeface="Source Sans Pro"/>
                <a:cs typeface="Source Sans Pro"/>
                <a:sym typeface="Source Sans Pro"/>
              </a:rPr>
              <a:t>i) distortion of the signal</a:t>
            </a:r>
            <a:endParaRPr sz="17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700">
                <a:latin typeface="Source Sans Pro"/>
                <a:ea typeface="Source Sans Pro"/>
                <a:cs typeface="Source Sans Pro"/>
                <a:sym typeface="Source Sans Pro"/>
              </a:rPr>
              <a:t>j) interference</a:t>
            </a:r>
            <a:endParaRPr sz="1700">
              <a:latin typeface="Source Sans Pro"/>
              <a:ea typeface="Source Sans Pro"/>
              <a:cs typeface="Source Sans Pro"/>
              <a:sym typeface="Source Sans Pro"/>
            </a:endParaRPr>
          </a:p>
          <a:p>
            <a:pPr marL="0" lvl="0" indent="0" algn="ctr" rtl="0">
              <a:spcBef>
                <a:spcPts val="0"/>
              </a:spcBef>
              <a:spcAft>
                <a:spcPts val="0"/>
              </a:spcAft>
              <a:buNone/>
            </a:pPr>
            <a:endParaRPr sz="1700">
              <a:latin typeface="Source Sans Pro"/>
              <a:ea typeface="Source Sans Pro"/>
              <a:cs typeface="Source Sans Pro"/>
              <a:sym typeface="Source Sans Pro"/>
            </a:endParaRPr>
          </a:p>
        </p:txBody>
      </p:sp>
      <p:sp>
        <p:nvSpPr>
          <p:cNvPr id="204" name="Google Shape;204;p37"/>
          <p:cNvSpPr txBox="1"/>
          <p:nvPr/>
        </p:nvSpPr>
        <p:spPr>
          <a:xfrm>
            <a:off x="10730775" y="2308950"/>
            <a:ext cx="8440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lt2"/>
              </a:solidFill>
              <a:latin typeface="Source Sans Pro"/>
              <a:ea typeface="Source Sans Pro"/>
              <a:cs typeface="Source Sans Pro"/>
              <a:sym typeface="Source Sans Pro"/>
            </a:endParaRPr>
          </a:p>
        </p:txBody>
      </p:sp>
      <p:pic>
        <p:nvPicPr>
          <p:cNvPr id="205" name="Google Shape;205;p37"/>
          <p:cNvPicPr preferRelativeResize="0"/>
          <p:nvPr/>
        </p:nvPicPr>
        <p:blipFill>
          <a:blip r:embed="rId3">
            <a:alphaModFix/>
          </a:blip>
          <a:stretch>
            <a:fillRect/>
          </a:stretch>
        </p:blipFill>
        <p:spPr>
          <a:xfrm>
            <a:off x="8278198" y="1649513"/>
            <a:ext cx="3337172" cy="2504325"/>
          </a:xfrm>
          <a:prstGeom prst="rect">
            <a:avLst/>
          </a:prstGeom>
          <a:noFill/>
          <a:ln>
            <a:noFill/>
          </a:ln>
        </p:spPr>
      </p:pic>
      <p:cxnSp>
        <p:nvCxnSpPr>
          <p:cNvPr id="206" name="Google Shape;206;p37"/>
          <p:cNvCxnSpPr/>
          <p:nvPr/>
        </p:nvCxnSpPr>
        <p:spPr>
          <a:xfrm>
            <a:off x="6677025" y="4000500"/>
            <a:ext cx="228600" cy="133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latin typeface="Times New Roman"/>
                <a:ea typeface="Times New Roman"/>
                <a:cs typeface="Times New Roman"/>
                <a:sym typeface="Times New Roman"/>
              </a:rPr>
              <a:t>Task 6. Modify the word in brackets so that it fits the gap</a:t>
            </a:r>
            <a:endParaRPr>
              <a:latin typeface="Times New Roman"/>
              <a:ea typeface="Times New Roman"/>
              <a:cs typeface="Times New Roman"/>
              <a:sym typeface="Times New Roman"/>
            </a:endParaRPr>
          </a:p>
        </p:txBody>
      </p:sp>
      <p:sp>
        <p:nvSpPr>
          <p:cNvPr id="212" name="Google Shape;212;p38"/>
          <p:cNvSpPr txBox="1">
            <a:spLocks noGrp="1"/>
          </p:cNvSpPr>
          <p:nvPr>
            <p:ph type="body" idx="1"/>
          </p:nvPr>
        </p:nvSpPr>
        <p:spPr>
          <a:xfrm>
            <a:off x="311700" y="1068425"/>
            <a:ext cx="8520600" cy="38382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0"/>
              </a:spcAft>
              <a:buClr>
                <a:schemeClr val="dk2"/>
              </a:buClr>
              <a:buSzPts val="852"/>
              <a:buFont typeface="Arial"/>
              <a:buNone/>
            </a:pPr>
            <a:r>
              <a:rPr lang="ru" sz="1795" b="1" dirty="0">
                <a:solidFill>
                  <a:schemeClr val="dk2"/>
                </a:solidFill>
                <a:latin typeface="Times New Roman"/>
                <a:ea typeface="Times New Roman"/>
                <a:cs typeface="Times New Roman"/>
                <a:sym typeface="Times New Roman"/>
              </a:rPr>
              <a:t>Bandwidth</a:t>
            </a:r>
            <a:endParaRPr sz="1795" b="1" dirty="0">
              <a:solidFill>
                <a:schemeClr val="dk2"/>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852"/>
              <a:buNone/>
            </a:pPr>
            <a:r>
              <a:rPr lang="ru" sz="1795" dirty="0">
                <a:solidFill>
                  <a:schemeClr val="dk2"/>
                </a:solidFill>
                <a:latin typeface="Times New Roman"/>
                <a:ea typeface="Times New Roman"/>
                <a:cs typeface="Times New Roman"/>
                <a:sym typeface="Times New Roman"/>
              </a:rPr>
              <a:t>Bandwidth is a term related to digital (1) _____ (communicate). </a:t>
            </a:r>
            <a:endParaRPr sz="1795" dirty="0">
              <a:solidFill>
                <a:schemeClr val="dk2"/>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852"/>
              <a:buNone/>
            </a:pPr>
            <a:r>
              <a:rPr lang="ru" sz="1795" dirty="0">
                <a:solidFill>
                  <a:schemeClr val="dk2"/>
                </a:solidFill>
                <a:latin typeface="Times New Roman"/>
                <a:ea typeface="Times New Roman"/>
                <a:cs typeface="Times New Roman"/>
                <a:sym typeface="Times New Roman"/>
              </a:rPr>
              <a:t>In fact, bandwidth is (2) ____ (synonym) to the maximum rate of data transfer. </a:t>
            </a:r>
            <a:endParaRPr sz="1795" dirty="0">
              <a:solidFill>
                <a:schemeClr val="dk2"/>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852"/>
              <a:buNone/>
            </a:pPr>
            <a:r>
              <a:rPr lang="ru" sz="1795" dirty="0">
                <a:solidFill>
                  <a:schemeClr val="dk2"/>
                </a:solidFill>
                <a:latin typeface="Times New Roman"/>
                <a:ea typeface="Times New Roman"/>
                <a:cs typeface="Times New Roman"/>
                <a:sym typeface="Times New Roman"/>
              </a:rPr>
              <a:t>It refers to the exact amount of data that can be carried between two points at a (3) _____ (specify) time period. (4) _____ (general), network bandwidth is expressed metrically in the form of bits per second. </a:t>
            </a:r>
            <a:endParaRPr sz="1795" dirty="0">
              <a:solidFill>
                <a:schemeClr val="dk2"/>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852"/>
              <a:buNone/>
            </a:pPr>
            <a:r>
              <a:rPr lang="ru" sz="1795" dirty="0">
                <a:solidFill>
                  <a:schemeClr val="dk2"/>
                </a:solidFill>
                <a:latin typeface="Times New Roman"/>
                <a:ea typeface="Times New Roman"/>
                <a:cs typeface="Times New Roman"/>
                <a:sym typeface="Times New Roman"/>
              </a:rPr>
              <a:t>However, the modern networks measure their speeds in millions of bits every second, which is also (5) ______ (refer) to as megabits per second. </a:t>
            </a:r>
            <a:endParaRPr sz="1795" dirty="0">
              <a:solidFill>
                <a:schemeClr val="dk2"/>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852"/>
              <a:buFont typeface="Arial"/>
              <a:buNone/>
            </a:pPr>
            <a:r>
              <a:rPr lang="ru" sz="1795" dirty="0">
                <a:solidFill>
                  <a:schemeClr val="dk2"/>
                </a:solidFill>
                <a:latin typeface="Times New Roman"/>
                <a:ea typeface="Times New Roman"/>
                <a:cs typeface="Times New Roman"/>
                <a:sym typeface="Times New Roman"/>
              </a:rPr>
              <a:t>(6) ______ (similar), billions of bits every second are referred to as gigabits per second.</a:t>
            </a:r>
            <a:endParaRPr sz="1795" dirty="0">
              <a:solidFill>
                <a:schemeClr val="dk2"/>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852"/>
              <a:buNone/>
            </a:pPr>
            <a:r>
              <a:rPr lang="ru" sz="1795" dirty="0">
                <a:solidFill>
                  <a:schemeClr val="dk2"/>
                </a:solidFill>
                <a:latin typeface="Times New Roman"/>
                <a:ea typeface="Times New Roman"/>
                <a:cs typeface="Times New Roman"/>
                <a:sym typeface="Times New Roman"/>
              </a:rPr>
              <a:t>While understanding bandwidth, we should note that it is not the only vital factor that affects the (7) ______ (perform) of a digital network. </a:t>
            </a:r>
            <a:endParaRPr sz="1795" dirty="0">
              <a:solidFill>
                <a:schemeClr val="dk2"/>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852"/>
              <a:buNone/>
            </a:pPr>
            <a:r>
              <a:rPr lang="ru" sz="1795" dirty="0">
                <a:solidFill>
                  <a:schemeClr val="dk2"/>
                </a:solidFill>
                <a:latin typeface="Times New Roman"/>
                <a:ea typeface="Times New Roman"/>
                <a:cs typeface="Times New Roman"/>
                <a:sym typeface="Times New Roman"/>
              </a:rPr>
              <a:t>Other relevant factors like data loss or latency issues may also affect the network and make it seem like a low bandwidth issue. </a:t>
            </a:r>
            <a:endParaRPr sz="1795" dirty="0">
              <a:solidFill>
                <a:schemeClr val="dk2"/>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852"/>
              <a:buFont typeface="Arial"/>
              <a:buNone/>
            </a:pPr>
            <a:r>
              <a:rPr lang="ru" sz="1795" dirty="0">
                <a:solidFill>
                  <a:schemeClr val="dk2"/>
                </a:solidFill>
                <a:latin typeface="Times New Roman"/>
                <a:ea typeface="Times New Roman"/>
                <a:cs typeface="Times New Roman"/>
                <a:sym typeface="Times New Roman"/>
              </a:rPr>
              <a:t>Bandwidth is highly significant for (8) ______ (determine) how fast a web page loads on a browser.</a:t>
            </a:r>
            <a:endParaRPr sz="1795" dirty="0">
              <a:solidFill>
                <a:schemeClr val="dk2"/>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852"/>
              <a:buNone/>
            </a:pPr>
            <a:endParaRPr sz="1795" dirty="0">
              <a:solidFill>
                <a:schemeClr val="dk2"/>
              </a:solidFill>
              <a:latin typeface="Times New Roman"/>
              <a:ea typeface="Times New Roman"/>
              <a:cs typeface="Times New Roman"/>
              <a:sym typeface="Times New Roman"/>
            </a:endParaRPr>
          </a:p>
        </p:txBody>
      </p:sp>
      <p:sp>
        <p:nvSpPr>
          <p:cNvPr id="213" name="Google Shape;213;p38"/>
          <p:cNvSpPr/>
          <p:nvPr/>
        </p:nvSpPr>
        <p:spPr>
          <a:xfrm>
            <a:off x="9144000" y="1143175"/>
            <a:ext cx="2901600" cy="3106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ru" sz="1900">
                <a:latin typeface="Source Sans Pro"/>
                <a:ea typeface="Source Sans Pro"/>
                <a:cs typeface="Source Sans Pro"/>
                <a:sym typeface="Source Sans Pro"/>
              </a:rPr>
              <a:t>1. communication</a:t>
            </a:r>
            <a:endParaRPr sz="19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900">
                <a:latin typeface="Source Sans Pro"/>
                <a:ea typeface="Source Sans Pro"/>
                <a:cs typeface="Source Sans Pro"/>
                <a:sym typeface="Source Sans Pro"/>
              </a:rPr>
              <a:t>2. synonymous</a:t>
            </a:r>
            <a:endParaRPr sz="19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900">
                <a:latin typeface="Source Sans Pro"/>
                <a:ea typeface="Source Sans Pro"/>
                <a:cs typeface="Source Sans Pro"/>
                <a:sym typeface="Source Sans Pro"/>
              </a:rPr>
              <a:t>3. specified</a:t>
            </a:r>
            <a:endParaRPr sz="19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900">
                <a:latin typeface="Source Sans Pro"/>
                <a:ea typeface="Source Sans Pro"/>
                <a:cs typeface="Source Sans Pro"/>
                <a:sym typeface="Source Sans Pro"/>
              </a:rPr>
              <a:t>4. Generally</a:t>
            </a:r>
            <a:endParaRPr sz="19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900">
                <a:latin typeface="Source Sans Pro"/>
                <a:ea typeface="Source Sans Pro"/>
                <a:cs typeface="Source Sans Pro"/>
                <a:sym typeface="Source Sans Pro"/>
              </a:rPr>
              <a:t>5. referred</a:t>
            </a:r>
            <a:endParaRPr sz="19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900">
                <a:latin typeface="Source Sans Pro"/>
                <a:ea typeface="Source Sans Pro"/>
                <a:cs typeface="Source Sans Pro"/>
                <a:sym typeface="Source Sans Pro"/>
              </a:rPr>
              <a:t>6. Similarly</a:t>
            </a:r>
            <a:endParaRPr sz="19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900">
                <a:latin typeface="Source Sans Pro"/>
                <a:ea typeface="Source Sans Pro"/>
                <a:cs typeface="Source Sans Pro"/>
                <a:sym typeface="Source Sans Pro"/>
              </a:rPr>
              <a:t>7. performance</a:t>
            </a:r>
            <a:endParaRPr sz="19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900">
                <a:latin typeface="Source Sans Pro"/>
                <a:ea typeface="Source Sans Pro"/>
                <a:cs typeface="Source Sans Pro"/>
                <a:sym typeface="Source Sans Pro"/>
              </a:rPr>
              <a:t>8. determining</a:t>
            </a:r>
            <a:endParaRPr sz="19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endParaRPr sz="1900">
              <a:latin typeface="Source Sans Pro"/>
              <a:ea typeface="Source Sans Pro"/>
              <a:cs typeface="Source Sans Pro"/>
              <a:sym typeface="Source Sans Pro"/>
            </a:endParaRPr>
          </a:p>
        </p:txBody>
      </p:sp>
      <p:pic>
        <p:nvPicPr>
          <p:cNvPr id="214" name="Google Shape;214;p38"/>
          <p:cNvPicPr preferRelativeResize="0"/>
          <p:nvPr/>
        </p:nvPicPr>
        <p:blipFill>
          <a:blip r:embed="rId3">
            <a:alphaModFix/>
          </a:blip>
          <a:stretch>
            <a:fillRect/>
          </a:stretch>
        </p:blipFill>
        <p:spPr>
          <a:xfrm>
            <a:off x="9475838" y="4420785"/>
            <a:ext cx="3582400" cy="2683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latin typeface="Times New Roman"/>
                <a:ea typeface="Times New Roman"/>
                <a:cs typeface="Times New Roman"/>
                <a:sym typeface="Times New Roman"/>
              </a:rPr>
              <a:t>Task 7. Watch a video at explaining how the Internet works and answer the questions</a:t>
            </a:r>
            <a:endParaRPr>
              <a:latin typeface="Times New Roman"/>
              <a:ea typeface="Times New Roman"/>
              <a:cs typeface="Times New Roman"/>
              <a:sym typeface="Times New Roman"/>
            </a:endParaRPr>
          </a:p>
        </p:txBody>
      </p:sp>
      <p:sp>
        <p:nvSpPr>
          <p:cNvPr id="220" name="Google Shape;220;p39"/>
          <p:cNvSpPr txBox="1">
            <a:spLocks noGrp="1"/>
          </p:cNvSpPr>
          <p:nvPr>
            <p:ph type="body" idx="1"/>
          </p:nvPr>
        </p:nvSpPr>
        <p:spPr>
          <a:xfrm>
            <a:off x="311700" y="17271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2"/>
              </a:buClr>
              <a:buSzPts val="1100"/>
              <a:buFont typeface="Arial"/>
              <a:buNone/>
            </a:pPr>
            <a:r>
              <a:rPr lang="ru" dirty="0">
                <a:solidFill>
                  <a:srgbClr val="000000"/>
                </a:solidFill>
                <a:latin typeface="Times New Roman"/>
                <a:ea typeface="Times New Roman"/>
                <a:cs typeface="Times New Roman"/>
                <a:sym typeface="Times New Roman"/>
              </a:rPr>
              <a:t>1. What </a:t>
            </a:r>
            <a:r>
              <a:rPr lang="ru" dirty="0">
                <a:solidFill>
                  <a:srgbClr val="000000"/>
                </a:solidFill>
                <a:highlight>
                  <a:srgbClr val="FFFF00"/>
                </a:highlight>
                <a:latin typeface="Times New Roman"/>
                <a:ea typeface="Times New Roman"/>
                <a:cs typeface="Times New Roman"/>
                <a:sym typeface="Times New Roman"/>
              </a:rPr>
              <a:t>problem </a:t>
            </a:r>
            <a:r>
              <a:rPr lang="ru" dirty="0">
                <a:solidFill>
                  <a:srgbClr val="000000"/>
                </a:solidFill>
                <a:latin typeface="Times New Roman"/>
                <a:ea typeface="Times New Roman"/>
                <a:cs typeface="Times New Roman"/>
                <a:sym typeface="Times New Roman"/>
              </a:rPr>
              <a:t>can occur if the Internet signal is sent through a satellite?</a:t>
            </a:r>
            <a:endParaRPr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Clr>
                <a:schemeClr val="dk2"/>
              </a:buClr>
              <a:buSzPts val="1100"/>
              <a:buFont typeface="Arial"/>
              <a:buNone/>
            </a:pPr>
            <a:r>
              <a:rPr lang="ru" dirty="0">
                <a:solidFill>
                  <a:srgbClr val="000000"/>
                </a:solidFill>
                <a:latin typeface="Times New Roman"/>
                <a:ea typeface="Times New Roman"/>
                <a:cs typeface="Times New Roman"/>
                <a:sym typeface="Times New Roman"/>
              </a:rPr>
              <a:t>2. What do domain names correspond to?</a:t>
            </a:r>
            <a:endParaRPr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ru" dirty="0">
                <a:solidFill>
                  <a:srgbClr val="000000"/>
                </a:solidFill>
                <a:latin typeface="Times New Roman"/>
                <a:ea typeface="Times New Roman"/>
                <a:cs typeface="Times New Roman"/>
                <a:sym typeface="Times New Roman"/>
              </a:rPr>
              <a:t>3. What makes the backbone of the Internet?</a:t>
            </a:r>
            <a:endParaRPr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Clr>
                <a:schemeClr val="dk2"/>
              </a:buClr>
              <a:buSzPts val="1100"/>
              <a:buFont typeface="Arial"/>
              <a:buNone/>
            </a:pPr>
            <a:r>
              <a:rPr lang="ru" dirty="0">
                <a:solidFill>
                  <a:srgbClr val="000000"/>
                </a:solidFill>
                <a:latin typeface="Times New Roman"/>
                <a:ea typeface="Times New Roman"/>
                <a:cs typeface="Times New Roman"/>
                <a:sym typeface="Times New Roman"/>
              </a:rPr>
              <a:t>4. What sort of things does ICANN deal with?</a:t>
            </a:r>
            <a:endParaRPr dirty="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r>
              <a:rPr lang="ru" dirty="0">
                <a:solidFill>
                  <a:srgbClr val="000000"/>
                </a:solidFill>
                <a:latin typeface="Times New Roman"/>
                <a:ea typeface="Times New Roman"/>
                <a:cs typeface="Times New Roman"/>
                <a:sym typeface="Times New Roman"/>
              </a:rPr>
              <a:t>5. What makes data transfer over the Internet efficient?</a:t>
            </a:r>
            <a:endParaRPr dirty="0">
              <a:solidFill>
                <a:srgbClr val="000000"/>
              </a:solidFill>
              <a:latin typeface="Times New Roman"/>
              <a:ea typeface="Times New Roman"/>
              <a:cs typeface="Times New Roman"/>
              <a:sym typeface="Times New Roman"/>
            </a:endParaRPr>
          </a:p>
        </p:txBody>
      </p:sp>
      <p:sp>
        <p:nvSpPr>
          <p:cNvPr id="221" name="Google Shape;221;p39"/>
          <p:cNvSpPr txBox="1"/>
          <p:nvPr/>
        </p:nvSpPr>
        <p:spPr>
          <a:xfrm>
            <a:off x="5832300" y="4242625"/>
            <a:ext cx="30000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solidFill>
                  <a:schemeClr val="dk2"/>
                </a:solidFill>
                <a:latin typeface="Raleway"/>
                <a:ea typeface="Raleway"/>
                <a:cs typeface="Raleway"/>
                <a:sym typeface="Raleway"/>
              </a:rPr>
              <a:t>https://www.youtube.com/watch?v=x3c1ih2NJEg</a:t>
            </a:r>
            <a:endParaRPr sz="1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0"/>
          <p:cNvSpPr txBox="1">
            <a:spLocks noGrp="1"/>
          </p:cNvSpPr>
          <p:nvPr>
            <p:ph type="title"/>
          </p:nvPr>
        </p:nvSpPr>
        <p:spPr>
          <a:xfrm>
            <a:off x="5381925" y="0"/>
            <a:ext cx="3634500" cy="623400"/>
          </a:xfrm>
          <a:prstGeom prst="rect">
            <a:avLst/>
          </a:prstGeom>
        </p:spPr>
        <p:txBody>
          <a:bodyPr spcFirstLastPara="1" wrap="square" lIns="91425" tIns="91425" rIns="91425" bIns="91425" anchor="t" anchorCtr="0">
            <a:normAutofit fontScale="90000"/>
          </a:bodyPr>
          <a:lstStyle/>
          <a:p>
            <a:pPr marL="0" lvl="0" indent="0" algn="r" rtl="0">
              <a:spcBef>
                <a:spcPts val="0"/>
              </a:spcBef>
              <a:spcAft>
                <a:spcPts val="0"/>
              </a:spcAft>
              <a:buNone/>
            </a:pPr>
            <a:r>
              <a:rPr lang="ru">
                <a:latin typeface="Times New Roman"/>
                <a:ea typeface="Times New Roman"/>
                <a:cs typeface="Times New Roman"/>
                <a:sym typeface="Times New Roman"/>
              </a:rPr>
              <a:t>Task 8. Read the text and fill in the gaps with the word below:</a:t>
            </a:r>
            <a:endParaRPr>
              <a:latin typeface="Times New Roman"/>
              <a:ea typeface="Times New Roman"/>
              <a:cs typeface="Times New Roman"/>
              <a:sym typeface="Times New Roman"/>
            </a:endParaRPr>
          </a:p>
        </p:txBody>
      </p:sp>
      <p:sp>
        <p:nvSpPr>
          <p:cNvPr id="227" name="Google Shape;227;p40"/>
          <p:cNvSpPr txBox="1">
            <a:spLocks noGrp="1"/>
          </p:cNvSpPr>
          <p:nvPr>
            <p:ph type="body" idx="1"/>
          </p:nvPr>
        </p:nvSpPr>
        <p:spPr>
          <a:xfrm>
            <a:off x="311700" y="1706125"/>
            <a:ext cx="8520600" cy="32469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1018"/>
              <a:buNone/>
            </a:pPr>
            <a:r>
              <a:rPr lang="ru" sz="1865" dirty="0">
                <a:solidFill>
                  <a:schemeClr val="dk2"/>
                </a:solidFill>
                <a:latin typeface="Times New Roman"/>
                <a:ea typeface="Times New Roman"/>
                <a:cs typeface="Times New Roman"/>
                <a:sym typeface="Times New Roman"/>
              </a:rPr>
              <a:t>In telecommunication, a packet is a small (1) ______ of data sent over a network,</a:t>
            </a:r>
            <a:endParaRPr sz="1865" dirty="0">
              <a:solidFill>
                <a:schemeClr val="dk2"/>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1018"/>
              <a:buNone/>
            </a:pPr>
            <a:r>
              <a:rPr lang="ru" sz="1865" dirty="0">
                <a:solidFill>
                  <a:schemeClr val="dk2"/>
                </a:solidFill>
                <a:latin typeface="Times New Roman"/>
                <a:ea typeface="Times New Roman"/>
                <a:cs typeface="Times New Roman"/>
                <a:sym typeface="Times New Roman"/>
              </a:rPr>
              <a:t>such as a LAN or the Internet. When a user sends a file across a network, it is not</a:t>
            </a:r>
            <a:endParaRPr sz="1865" dirty="0">
              <a:solidFill>
                <a:schemeClr val="dk2"/>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1018"/>
              <a:buNone/>
            </a:pPr>
            <a:r>
              <a:rPr lang="ru" sz="1865" dirty="0">
                <a:solidFill>
                  <a:schemeClr val="dk2"/>
                </a:solidFill>
                <a:latin typeface="Times New Roman"/>
                <a:ea typeface="Times New Roman"/>
                <a:cs typeface="Times New Roman"/>
                <a:sym typeface="Times New Roman"/>
              </a:rPr>
              <a:t>transferred as one (2) ______. In fact, it gets (3) ______ into smaller data packets and</a:t>
            </a:r>
            <a:endParaRPr sz="1865" dirty="0">
              <a:solidFill>
                <a:schemeClr val="dk2"/>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1018"/>
              <a:buNone/>
            </a:pPr>
            <a:r>
              <a:rPr lang="ru" sz="1865" dirty="0">
                <a:solidFill>
                  <a:schemeClr val="dk2"/>
                </a:solidFill>
                <a:latin typeface="Times New Roman"/>
                <a:ea typeface="Times New Roman"/>
                <a:cs typeface="Times New Roman"/>
                <a:sym typeface="Times New Roman"/>
              </a:rPr>
              <a:t>this technology (4) ______ reliable and efficient data transmission. So, if a data transfer</a:t>
            </a:r>
            <a:endParaRPr sz="1865" dirty="0">
              <a:solidFill>
                <a:schemeClr val="dk2"/>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1018"/>
              <a:buNone/>
            </a:pPr>
            <a:r>
              <a:rPr lang="ru" sz="1865" dirty="0">
                <a:solidFill>
                  <a:schemeClr val="dk2"/>
                </a:solidFill>
                <a:latin typeface="Times New Roman"/>
                <a:ea typeface="Times New Roman"/>
                <a:cs typeface="Times New Roman"/>
                <a:sym typeface="Times New Roman"/>
              </a:rPr>
              <a:t>encounters network (5) ______ due to multiple simultaneous transfers, some packets</a:t>
            </a:r>
            <a:endParaRPr sz="1865" dirty="0">
              <a:solidFill>
                <a:schemeClr val="dk2"/>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1018"/>
              <a:buNone/>
            </a:pPr>
            <a:r>
              <a:rPr lang="ru" sz="1865" dirty="0">
                <a:solidFill>
                  <a:schemeClr val="dk2"/>
                </a:solidFill>
                <a:latin typeface="Times New Roman"/>
                <a:ea typeface="Times New Roman"/>
                <a:cs typeface="Times New Roman"/>
                <a:sym typeface="Times New Roman"/>
              </a:rPr>
              <a:t>can be (6) ______ through a less congested path. When the packets reach their (7)</a:t>
            </a:r>
            <a:endParaRPr sz="1865" dirty="0">
              <a:solidFill>
                <a:schemeClr val="dk2"/>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1018"/>
              <a:buNone/>
            </a:pPr>
            <a:r>
              <a:rPr lang="ru" sz="1865" dirty="0">
                <a:solidFill>
                  <a:schemeClr val="dk2"/>
                </a:solidFill>
                <a:latin typeface="Times New Roman"/>
                <a:ea typeface="Times New Roman"/>
                <a:cs typeface="Times New Roman"/>
                <a:sym typeface="Times New Roman"/>
              </a:rPr>
              <a:t>______, they are reassembled into a single file by the computer that receives them.</a:t>
            </a:r>
            <a:endParaRPr sz="1865" dirty="0">
              <a:solidFill>
                <a:schemeClr val="dk2"/>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1018"/>
              <a:buNone/>
            </a:pPr>
            <a:r>
              <a:rPr lang="ru" sz="1865" dirty="0">
                <a:solidFill>
                  <a:schemeClr val="dk2"/>
                </a:solidFill>
                <a:latin typeface="Times New Roman"/>
                <a:ea typeface="Times New Roman"/>
                <a:cs typeface="Times New Roman"/>
                <a:sym typeface="Times New Roman"/>
              </a:rPr>
              <a:t>The packet size is typically (8) ______ by the type of protocol used. Ethernet</a:t>
            </a:r>
            <a:endParaRPr sz="1865" dirty="0">
              <a:solidFill>
                <a:schemeClr val="dk2"/>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1018"/>
              <a:buNone/>
            </a:pPr>
            <a:r>
              <a:rPr lang="ru" sz="1865" dirty="0">
                <a:solidFill>
                  <a:schemeClr val="dk2"/>
                </a:solidFill>
                <a:latin typeface="Times New Roman"/>
                <a:ea typeface="Times New Roman"/>
                <a:cs typeface="Times New Roman"/>
                <a:sym typeface="Times New Roman"/>
              </a:rPr>
              <a:t>packets can be around 1.5 KB, whereas IP packet average size is 64 KB. Similar to a</a:t>
            </a:r>
            <a:endParaRPr sz="1865" dirty="0">
              <a:solidFill>
                <a:schemeClr val="dk2"/>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1018"/>
              <a:buNone/>
            </a:pPr>
            <a:r>
              <a:rPr lang="ru" sz="1865" dirty="0">
                <a:solidFill>
                  <a:schemeClr val="dk2"/>
                </a:solidFill>
                <a:latin typeface="Times New Roman"/>
                <a:ea typeface="Times New Roman"/>
                <a:cs typeface="Times New Roman"/>
                <a:sym typeface="Times New Roman"/>
              </a:rPr>
              <a:t>real-life package having a source and destination, each network packet (9) ______ the</a:t>
            </a:r>
            <a:endParaRPr sz="1865" dirty="0">
              <a:solidFill>
                <a:schemeClr val="dk2"/>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1018"/>
              <a:buNone/>
            </a:pPr>
            <a:r>
              <a:rPr lang="ru" sz="1865" dirty="0">
                <a:solidFill>
                  <a:schemeClr val="dk2"/>
                </a:solidFill>
                <a:latin typeface="Times New Roman"/>
                <a:ea typeface="Times New Roman"/>
                <a:cs typeface="Times New Roman"/>
                <a:sym typeface="Times New Roman"/>
              </a:rPr>
              <a:t>origin IP address, the destination IP address, the number of packets in the entire data</a:t>
            </a:r>
            <a:endParaRPr sz="1865" dirty="0">
              <a:solidFill>
                <a:schemeClr val="dk2"/>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1018"/>
              <a:buNone/>
            </a:pPr>
            <a:r>
              <a:rPr lang="ru" sz="1865" dirty="0">
                <a:solidFill>
                  <a:schemeClr val="dk2"/>
                </a:solidFill>
                <a:latin typeface="Times New Roman"/>
                <a:ea typeface="Times New Roman"/>
                <a:cs typeface="Times New Roman"/>
                <a:sym typeface="Times New Roman"/>
              </a:rPr>
              <a:t>file, and the sequence number to guarantee the (10) ______ data transmission.</a:t>
            </a:r>
            <a:endParaRPr sz="1865" dirty="0">
              <a:solidFill>
                <a:schemeClr val="dk2"/>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1018"/>
              <a:buNone/>
            </a:pPr>
            <a:endParaRPr sz="1865" dirty="0">
              <a:solidFill>
                <a:schemeClr val="dk2"/>
              </a:solidFill>
              <a:latin typeface="Times New Roman"/>
              <a:ea typeface="Times New Roman"/>
              <a:cs typeface="Times New Roman"/>
              <a:sym typeface="Times New Roman"/>
            </a:endParaRPr>
          </a:p>
        </p:txBody>
      </p:sp>
      <p:sp>
        <p:nvSpPr>
          <p:cNvPr id="228" name="Google Shape;228;p40"/>
          <p:cNvSpPr txBox="1"/>
          <p:nvPr/>
        </p:nvSpPr>
        <p:spPr>
          <a:xfrm>
            <a:off x="370325" y="459875"/>
            <a:ext cx="4865400" cy="1200600"/>
          </a:xfrm>
          <a:prstGeom prst="rect">
            <a:avLst/>
          </a:prstGeom>
          <a:solidFill>
            <a:srgbClr val="FFF2CC"/>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2200">
                <a:latin typeface="Times New Roman"/>
                <a:ea typeface="Times New Roman"/>
                <a:cs typeface="Times New Roman"/>
                <a:sym typeface="Times New Roman"/>
              </a:rPr>
              <a:t>ensures / piece / rerouted / includes / congestion / amount /broken down / destination / reliable / determined</a:t>
            </a:r>
            <a:endParaRPr sz="2200">
              <a:latin typeface="Times New Roman"/>
              <a:ea typeface="Times New Roman"/>
              <a:cs typeface="Times New Roman"/>
              <a:sym typeface="Times New Roman"/>
            </a:endParaRPr>
          </a:p>
        </p:txBody>
      </p:sp>
      <p:sp>
        <p:nvSpPr>
          <p:cNvPr id="229" name="Google Shape;229;p40"/>
          <p:cNvSpPr/>
          <p:nvPr/>
        </p:nvSpPr>
        <p:spPr>
          <a:xfrm>
            <a:off x="-2589575" y="946150"/>
            <a:ext cx="2300700" cy="2682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ru" dirty="0">
                <a:latin typeface="Source Sans Pro"/>
                <a:ea typeface="Source Sans Pro"/>
                <a:cs typeface="Source Sans Pro"/>
                <a:sym typeface="Source Sans Pro"/>
              </a:rPr>
              <a:t>1. amount</a:t>
            </a:r>
            <a:endParaRPr dirty="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dirty="0">
                <a:latin typeface="Source Sans Pro"/>
                <a:ea typeface="Source Sans Pro"/>
                <a:cs typeface="Source Sans Pro"/>
                <a:sym typeface="Source Sans Pro"/>
              </a:rPr>
              <a:t>2. piece</a:t>
            </a:r>
            <a:endParaRPr dirty="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dirty="0">
                <a:latin typeface="Source Sans Pro"/>
                <a:ea typeface="Source Sans Pro"/>
                <a:cs typeface="Source Sans Pro"/>
                <a:sym typeface="Source Sans Pro"/>
              </a:rPr>
              <a:t>3. broken down</a:t>
            </a:r>
            <a:endParaRPr dirty="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dirty="0">
                <a:latin typeface="Source Sans Pro"/>
                <a:ea typeface="Source Sans Pro"/>
                <a:cs typeface="Source Sans Pro"/>
                <a:sym typeface="Source Sans Pro"/>
              </a:rPr>
              <a:t>4. ensures</a:t>
            </a:r>
            <a:endParaRPr dirty="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dirty="0">
                <a:latin typeface="Source Sans Pro"/>
                <a:ea typeface="Source Sans Pro"/>
                <a:cs typeface="Source Sans Pro"/>
                <a:sym typeface="Source Sans Pro"/>
              </a:rPr>
              <a:t>5. congestion</a:t>
            </a:r>
            <a:endParaRPr dirty="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dirty="0">
                <a:latin typeface="Source Sans Pro"/>
                <a:ea typeface="Source Sans Pro"/>
                <a:cs typeface="Source Sans Pro"/>
                <a:sym typeface="Source Sans Pro"/>
              </a:rPr>
              <a:t>6. rerouted</a:t>
            </a:r>
            <a:endParaRPr dirty="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dirty="0">
                <a:latin typeface="Source Sans Pro"/>
                <a:ea typeface="Source Sans Pro"/>
                <a:cs typeface="Source Sans Pro"/>
                <a:sym typeface="Source Sans Pro"/>
              </a:rPr>
              <a:t>7. destination</a:t>
            </a:r>
            <a:endParaRPr dirty="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dirty="0">
                <a:latin typeface="Source Sans Pro"/>
                <a:ea typeface="Source Sans Pro"/>
                <a:cs typeface="Source Sans Pro"/>
                <a:sym typeface="Source Sans Pro"/>
              </a:rPr>
              <a:t>8. determined</a:t>
            </a:r>
            <a:endParaRPr dirty="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dirty="0">
                <a:latin typeface="Source Sans Pro"/>
                <a:ea typeface="Source Sans Pro"/>
                <a:cs typeface="Source Sans Pro"/>
                <a:sym typeface="Source Sans Pro"/>
              </a:rPr>
              <a:t>9. includes</a:t>
            </a:r>
            <a:endParaRPr dirty="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dirty="0">
                <a:latin typeface="Source Sans Pro"/>
                <a:ea typeface="Source Sans Pro"/>
                <a:cs typeface="Source Sans Pro"/>
                <a:sym typeface="Source Sans Pro"/>
              </a:rPr>
              <a:t>10. reliable</a:t>
            </a:r>
            <a:endParaRPr dirty="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endParaRPr dirty="0">
              <a:latin typeface="Source Sans Pro"/>
              <a:ea typeface="Source Sans Pro"/>
              <a:cs typeface="Source Sans Pro"/>
              <a:sym typeface="Source Sans Pro"/>
            </a:endParaRPr>
          </a:p>
        </p:txBody>
      </p:sp>
      <p:pic>
        <p:nvPicPr>
          <p:cNvPr id="230" name="Google Shape;230;p40"/>
          <p:cNvPicPr preferRelativeResize="0"/>
          <p:nvPr/>
        </p:nvPicPr>
        <p:blipFill>
          <a:blip r:embed="rId3">
            <a:alphaModFix/>
          </a:blip>
          <a:stretch>
            <a:fillRect/>
          </a:stretch>
        </p:blipFill>
        <p:spPr>
          <a:xfrm>
            <a:off x="-2737825" y="3629050"/>
            <a:ext cx="2597200" cy="2332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1"/>
          <p:cNvSpPr txBox="1">
            <a:spLocks noGrp="1"/>
          </p:cNvSpPr>
          <p:nvPr>
            <p:ph type="title"/>
          </p:nvPr>
        </p:nvSpPr>
        <p:spPr>
          <a:xfrm>
            <a:off x="879250" y="3657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latin typeface="Times New Roman"/>
                <a:ea typeface="Times New Roman"/>
                <a:cs typeface="Times New Roman"/>
                <a:sym typeface="Times New Roman"/>
              </a:rPr>
              <a:t>TEXT B. Circuit switching vs. Packet switching</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pic>
        <p:nvPicPr>
          <p:cNvPr id="236" name="Google Shape;236;p41"/>
          <p:cNvPicPr preferRelativeResize="0"/>
          <p:nvPr/>
        </p:nvPicPr>
        <p:blipFill>
          <a:blip r:embed="rId3">
            <a:alphaModFix/>
          </a:blip>
          <a:stretch>
            <a:fillRect/>
          </a:stretch>
        </p:blipFill>
        <p:spPr>
          <a:xfrm>
            <a:off x="879249" y="1269050"/>
            <a:ext cx="7049724" cy="3340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2"/>
          <p:cNvSpPr txBox="1">
            <a:spLocks noGrp="1"/>
          </p:cNvSpPr>
          <p:nvPr>
            <p:ph type="title"/>
          </p:nvPr>
        </p:nvSpPr>
        <p:spPr>
          <a:xfrm>
            <a:off x="311700" y="445025"/>
            <a:ext cx="8520600" cy="104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latin typeface="Times New Roman"/>
                <a:ea typeface="Times New Roman"/>
                <a:cs typeface="Times New Roman"/>
                <a:sym typeface="Times New Roman"/>
              </a:rPr>
              <a:t>Task 10. Watch a video at and fill in the gaps in the sentences below.</a:t>
            </a:r>
            <a:endParaRPr>
              <a:latin typeface="Times New Roman"/>
              <a:ea typeface="Times New Roman"/>
              <a:cs typeface="Times New Roman"/>
              <a:sym typeface="Times New Roman"/>
            </a:endParaRPr>
          </a:p>
        </p:txBody>
      </p:sp>
      <p:sp>
        <p:nvSpPr>
          <p:cNvPr id="242" name="Google Shape;242;p42"/>
          <p:cNvSpPr txBox="1">
            <a:spLocks noGrp="1"/>
          </p:cNvSpPr>
          <p:nvPr>
            <p:ph type="body" idx="1"/>
          </p:nvPr>
        </p:nvSpPr>
        <p:spPr>
          <a:xfrm>
            <a:off x="428950" y="1342950"/>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ru">
                <a:solidFill>
                  <a:srgbClr val="000000"/>
                </a:solidFill>
                <a:latin typeface="Times New Roman"/>
                <a:ea typeface="Times New Roman"/>
                <a:cs typeface="Times New Roman"/>
                <a:sym typeface="Times New Roman"/>
              </a:rPr>
              <a:t>1. We’re not able to talk to anyone else or make any other phone calls until we ____</a:t>
            </a:r>
            <a:endParaRPr>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ru">
                <a:solidFill>
                  <a:srgbClr val="000000"/>
                </a:solidFill>
                <a:latin typeface="Times New Roman"/>
                <a:ea typeface="Times New Roman"/>
                <a:cs typeface="Times New Roman"/>
                <a:sym typeface="Times New Roman"/>
              </a:rPr>
              <a:t>___ with that connection and then we establish a new _____ to someone else.</a:t>
            </a:r>
            <a:endParaRPr>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ru">
                <a:solidFill>
                  <a:srgbClr val="000000"/>
                </a:solidFill>
                <a:latin typeface="Times New Roman"/>
                <a:ea typeface="Times New Roman"/>
                <a:cs typeface="Times New Roman"/>
                <a:sym typeface="Times New Roman"/>
              </a:rPr>
              <a:t>2. A waste of resources is one of the _______ with circuit switching.</a:t>
            </a:r>
            <a:endParaRPr>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ru">
                <a:solidFill>
                  <a:srgbClr val="000000"/>
                </a:solidFill>
                <a:latin typeface="Times New Roman"/>
                <a:ea typeface="Times New Roman"/>
                <a:cs typeface="Times New Roman"/>
                <a:sym typeface="Times New Roman"/>
              </a:rPr>
              <a:t>3. ISDN is a bit of an _______ from the telephone, but it is still dialing a phone</a:t>
            </a:r>
            <a:endParaRPr>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ru">
                <a:solidFill>
                  <a:srgbClr val="000000"/>
                </a:solidFill>
                <a:latin typeface="Times New Roman"/>
                <a:ea typeface="Times New Roman"/>
                <a:cs typeface="Times New Roman"/>
                <a:sym typeface="Times New Roman"/>
              </a:rPr>
              <a:t>number and creating a circuit.</a:t>
            </a:r>
            <a:endParaRPr>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ru">
                <a:solidFill>
                  <a:srgbClr val="000000"/>
                </a:solidFill>
                <a:latin typeface="Times New Roman"/>
                <a:ea typeface="Times New Roman"/>
                <a:cs typeface="Times New Roman"/>
                <a:sym typeface="Times New Roman"/>
              </a:rPr>
              <a:t>4. Usually the media of packet switched network is _______ by many people.</a:t>
            </a:r>
            <a:endParaRPr>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ru">
                <a:solidFill>
                  <a:srgbClr val="000000"/>
                </a:solidFill>
                <a:latin typeface="Times New Roman"/>
                <a:ea typeface="Times New Roman"/>
                <a:cs typeface="Times New Roman"/>
                <a:sym typeface="Times New Roman"/>
              </a:rPr>
              <a:t>5. Internet Service Providers generally _______ us based on how much ________</a:t>
            </a:r>
            <a:endParaRPr>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ru">
                <a:solidFill>
                  <a:srgbClr val="000000"/>
                </a:solidFill>
                <a:latin typeface="Times New Roman"/>
                <a:ea typeface="Times New Roman"/>
                <a:cs typeface="Times New Roman"/>
                <a:sym typeface="Times New Roman"/>
              </a:rPr>
              <a:t>we’re going to use.</a:t>
            </a:r>
            <a:endParaRPr>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ru">
                <a:solidFill>
                  <a:srgbClr val="000000"/>
                </a:solidFill>
                <a:latin typeface="Times New Roman"/>
                <a:ea typeface="Times New Roman"/>
                <a:cs typeface="Times New Roman"/>
                <a:sym typeface="Times New Roman"/>
              </a:rPr>
              <a:t>6. It’s _____ to see the older circuit switched networks being phased out and</a:t>
            </a:r>
            <a:endParaRPr>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ru">
                <a:solidFill>
                  <a:srgbClr val="000000"/>
                </a:solidFill>
                <a:latin typeface="Times New Roman"/>
                <a:ea typeface="Times New Roman"/>
                <a:cs typeface="Times New Roman"/>
                <a:sym typeface="Times New Roman"/>
              </a:rPr>
              <a:t>everyone migrating to the faster and much more _____ packet switched</a:t>
            </a:r>
            <a:endParaRPr>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ru">
                <a:solidFill>
                  <a:srgbClr val="000000"/>
                </a:solidFill>
                <a:latin typeface="Times New Roman"/>
                <a:ea typeface="Times New Roman"/>
                <a:cs typeface="Times New Roman"/>
                <a:sym typeface="Times New Roman"/>
              </a:rPr>
              <a:t>networks.</a:t>
            </a:r>
            <a:endParaRPr>
              <a:solidFill>
                <a:srgbClr val="000000"/>
              </a:solidFill>
              <a:latin typeface="Times New Roman"/>
              <a:ea typeface="Times New Roman"/>
              <a:cs typeface="Times New Roman"/>
              <a:sym typeface="Times New Roman"/>
            </a:endParaRPr>
          </a:p>
        </p:txBody>
      </p:sp>
      <p:sp>
        <p:nvSpPr>
          <p:cNvPr id="243" name="Google Shape;243;p42"/>
          <p:cNvSpPr txBox="1"/>
          <p:nvPr/>
        </p:nvSpPr>
        <p:spPr>
          <a:xfrm>
            <a:off x="311700" y="46158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800" b="1">
                <a:solidFill>
                  <a:schemeClr val="dk2"/>
                </a:solidFill>
                <a:latin typeface="Raleway"/>
                <a:ea typeface="Raleway"/>
                <a:cs typeface="Raleway"/>
                <a:sym typeface="Raleway"/>
              </a:rPr>
              <a:t>https://www.youtube.com/watch?v=VjqiHLGO2p0</a:t>
            </a:r>
            <a:endParaRPr sz="800"/>
          </a:p>
        </p:txBody>
      </p:sp>
      <p:sp>
        <p:nvSpPr>
          <p:cNvPr id="244" name="Google Shape;244;p42"/>
          <p:cNvSpPr/>
          <p:nvPr/>
        </p:nvSpPr>
        <p:spPr>
          <a:xfrm>
            <a:off x="8487900" y="990125"/>
            <a:ext cx="1934400" cy="2447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ru" dirty="0">
                <a:latin typeface="Source Sans Pro"/>
                <a:ea typeface="Source Sans Pro"/>
                <a:cs typeface="Source Sans Pro"/>
                <a:sym typeface="Source Sans Pro"/>
              </a:rPr>
              <a:t>1. hang up; circuit</a:t>
            </a:r>
            <a:endParaRPr dirty="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dirty="0">
                <a:latin typeface="Source Sans Pro"/>
                <a:ea typeface="Source Sans Pro"/>
                <a:cs typeface="Source Sans Pro"/>
                <a:sym typeface="Source Sans Pro"/>
              </a:rPr>
              <a:t>2. challenges</a:t>
            </a:r>
            <a:endParaRPr dirty="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dirty="0">
                <a:latin typeface="Source Sans Pro"/>
                <a:ea typeface="Source Sans Pro"/>
                <a:cs typeface="Source Sans Pro"/>
                <a:sym typeface="Source Sans Pro"/>
              </a:rPr>
              <a:t>3. upgrade</a:t>
            </a:r>
            <a:endParaRPr dirty="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dirty="0">
                <a:latin typeface="Source Sans Pro"/>
                <a:ea typeface="Source Sans Pro"/>
                <a:cs typeface="Source Sans Pro"/>
                <a:sym typeface="Source Sans Pro"/>
              </a:rPr>
              <a:t>4. shared</a:t>
            </a:r>
            <a:endParaRPr dirty="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dirty="0">
                <a:latin typeface="Source Sans Pro"/>
                <a:ea typeface="Source Sans Pro"/>
                <a:cs typeface="Source Sans Pro"/>
                <a:sym typeface="Source Sans Pro"/>
              </a:rPr>
              <a:t>5. charge; bandwidth</a:t>
            </a:r>
            <a:endParaRPr dirty="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dirty="0">
                <a:latin typeface="Source Sans Pro"/>
                <a:ea typeface="Source Sans Pro"/>
                <a:cs typeface="Source Sans Pro"/>
                <a:sym typeface="Source Sans Pro"/>
              </a:rPr>
              <a:t>6. common; flexible</a:t>
            </a:r>
            <a:endParaRPr dirty="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endParaRPr dirty="0">
              <a:latin typeface="Source Sans Pro"/>
              <a:ea typeface="Source Sans Pro"/>
              <a:cs typeface="Source Sans Pro"/>
              <a:sym typeface="Source Sans Pro"/>
            </a:endParaRPr>
          </a:p>
        </p:txBody>
      </p:sp>
      <p:pic>
        <p:nvPicPr>
          <p:cNvPr id="245" name="Google Shape;245;p42"/>
          <p:cNvPicPr preferRelativeResize="0"/>
          <p:nvPr/>
        </p:nvPicPr>
        <p:blipFill>
          <a:blip r:embed="rId3">
            <a:alphaModFix/>
          </a:blip>
          <a:stretch>
            <a:fillRect/>
          </a:stretch>
        </p:blipFill>
        <p:spPr>
          <a:xfrm>
            <a:off x="8487900" y="2725075"/>
            <a:ext cx="1934400" cy="1934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3"/>
          <p:cNvSpPr txBox="1">
            <a:spLocks noGrp="1"/>
          </p:cNvSpPr>
          <p:nvPr>
            <p:ph type="title"/>
          </p:nvPr>
        </p:nvSpPr>
        <p:spPr>
          <a:xfrm>
            <a:off x="893900" y="913925"/>
            <a:ext cx="3301200" cy="387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latin typeface="Times New Roman"/>
                <a:ea typeface="Times New Roman"/>
                <a:cs typeface="Times New Roman"/>
                <a:sym typeface="Times New Roman"/>
              </a:rPr>
              <a:t>Read the text and find key information about  Circuit switching and Packet switching</a:t>
            </a:r>
            <a:endParaRPr>
              <a:latin typeface="Times New Roman"/>
              <a:ea typeface="Times New Roman"/>
              <a:cs typeface="Times New Roman"/>
              <a:sym typeface="Times New Roman"/>
            </a:endParaRPr>
          </a:p>
        </p:txBody>
      </p:sp>
      <p:sp>
        <p:nvSpPr>
          <p:cNvPr id="251" name="Google Shape;251;p43"/>
          <p:cNvSpPr txBox="1"/>
          <p:nvPr/>
        </p:nvSpPr>
        <p:spPr>
          <a:xfrm>
            <a:off x="893900" y="4096800"/>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200"/>
              <a:t>https://docs.google.com/spreadsheets/d/175jk6VXJKr9upU94cl94tozoV06pIKmGRe47vrh_FP8/edit#gid=0</a:t>
            </a:r>
            <a:endParaRPr sz="1200"/>
          </a:p>
        </p:txBody>
      </p:sp>
      <p:sp>
        <p:nvSpPr>
          <p:cNvPr id="252" name="Google Shape;252;p43"/>
          <p:cNvSpPr txBox="1">
            <a:spLocks noGrp="1"/>
          </p:cNvSpPr>
          <p:nvPr>
            <p:ph type="title"/>
          </p:nvPr>
        </p:nvSpPr>
        <p:spPr>
          <a:xfrm>
            <a:off x="893900" y="10197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latin typeface="Times New Roman"/>
                <a:ea typeface="Times New Roman"/>
                <a:cs typeface="Times New Roman"/>
                <a:sym typeface="Times New Roman"/>
              </a:rPr>
              <a:t>TEXT B. Circuit switching vs. Packet switching</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pic>
        <p:nvPicPr>
          <p:cNvPr id="253" name="Google Shape;253;p43"/>
          <p:cNvPicPr preferRelativeResize="0"/>
          <p:nvPr/>
        </p:nvPicPr>
        <p:blipFill>
          <a:blip r:embed="rId3">
            <a:alphaModFix/>
          </a:blip>
          <a:stretch>
            <a:fillRect/>
          </a:stretch>
        </p:blipFill>
        <p:spPr>
          <a:xfrm>
            <a:off x="4070826" y="1503475"/>
            <a:ext cx="4916126" cy="2329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6"/>
          <p:cNvSpPr txBox="1">
            <a:spLocks noGrp="1"/>
          </p:cNvSpPr>
          <p:nvPr>
            <p:ph type="title"/>
          </p:nvPr>
        </p:nvSpPr>
        <p:spPr>
          <a:xfrm>
            <a:off x="490250" y="526350"/>
            <a:ext cx="80424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ru" u="sng">
                <a:solidFill>
                  <a:schemeClr val="hlink"/>
                </a:solidFill>
                <a:hlinkClick r:id="rId3"/>
              </a:rPr>
              <a:t>https://docs.google.com/spreadsheets/d/175jk6VXJKr9upU94cl94tozoV06pIKmGRe47vrh_FP8/edit#gid=0</a:t>
            </a:r>
            <a:r>
              <a:rPr lang="ru"/>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57"/>
        <p:cNvGrpSpPr/>
        <p:nvPr/>
      </p:nvGrpSpPr>
      <p:grpSpPr>
        <a:xfrm>
          <a:off x="0" y="0"/>
          <a:ext cx="0" cy="0"/>
          <a:chOff x="0" y="0"/>
          <a:chExt cx="0" cy="0"/>
        </a:xfrm>
      </p:grpSpPr>
      <p:sp>
        <p:nvSpPr>
          <p:cNvPr id="258" name="Google Shape;258;p44"/>
          <p:cNvSpPr txBox="1">
            <a:spLocks noGrp="1"/>
          </p:cNvSpPr>
          <p:nvPr>
            <p:ph type="body" idx="1"/>
          </p:nvPr>
        </p:nvSpPr>
        <p:spPr>
          <a:xfrm>
            <a:off x="3031600" y="195900"/>
            <a:ext cx="5803200" cy="48492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935"/>
              <a:buNone/>
            </a:pPr>
            <a:r>
              <a:rPr lang="ru" sz="1829">
                <a:solidFill>
                  <a:schemeClr val="dk2"/>
                </a:solidFill>
                <a:latin typeface="Times New Roman"/>
                <a:ea typeface="Times New Roman"/>
                <a:cs typeface="Times New Roman"/>
                <a:sym typeface="Times New Roman"/>
              </a:rPr>
              <a:t>Circuit switching is a connection-oriented approach of transferring data units across a network where two network nodes establish a dedicated connection channel before the communication session starts. </a:t>
            </a:r>
            <a:endParaRPr sz="1829">
              <a:solidFill>
                <a:schemeClr val="dk2"/>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935"/>
              <a:buNone/>
            </a:pPr>
            <a:r>
              <a:rPr lang="ru" sz="1829">
                <a:solidFill>
                  <a:schemeClr val="dk2"/>
                </a:solidFill>
                <a:latin typeface="Times New Roman"/>
                <a:ea typeface="Times New Roman"/>
                <a:cs typeface="Times New Roman"/>
                <a:sym typeface="Times New Roman"/>
              </a:rPr>
              <a:t>This approach of data transmission is a three step procedure that includes </a:t>
            </a:r>
            <a:r>
              <a:rPr lang="ru" sz="1829">
                <a:solidFill>
                  <a:schemeClr val="dk2"/>
                </a:solidFill>
                <a:highlight>
                  <a:srgbClr val="00FF00"/>
                </a:highlight>
                <a:latin typeface="Times New Roman"/>
                <a:ea typeface="Times New Roman"/>
                <a:cs typeface="Times New Roman"/>
                <a:sym typeface="Times New Roman"/>
              </a:rPr>
              <a:t>connection making</a:t>
            </a:r>
            <a:r>
              <a:rPr lang="ru" sz="1829">
                <a:solidFill>
                  <a:schemeClr val="dk2"/>
                </a:solidFill>
                <a:latin typeface="Times New Roman"/>
                <a:ea typeface="Times New Roman"/>
                <a:cs typeface="Times New Roman"/>
                <a:sym typeface="Times New Roman"/>
              </a:rPr>
              <a:t>, </a:t>
            </a:r>
            <a:r>
              <a:rPr lang="ru" sz="1829">
                <a:solidFill>
                  <a:schemeClr val="dk2"/>
                </a:solidFill>
                <a:highlight>
                  <a:srgbClr val="FF00FF"/>
                </a:highlight>
                <a:latin typeface="Times New Roman"/>
                <a:ea typeface="Times New Roman"/>
                <a:cs typeface="Times New Roman"/>
                <a:sym typeface="Times New Roman"/>
              </a:rPr>
              <a:t>data transferring</a:t>
            </a:r>
            <a:r>
              <a:rPr lang="ru" sz="1829">
                <a:solidFill>
                  <a:schemeClr val="dk2"/>
                </a:solidFill>
                <a:latin typeface="Times New Roman"/>
                <a:ea typeface="Times New Roman"/>
                <a:cs typeface="Times New Roman"/>
                <a:sym typeface="Times New Roman"/>
              </a:rPr>
              <a:t>, and </a:t>
            </a:r>
            <a:r>
              <a:rPr lang="ru" sz="1829">
                <a:solidFill>
                  <a:schemeClr val="dk2"/>
                </a:solidFill>
                <a:highlight>
                  <a:srgbClr val="6FA8DC"/>
                </a:highlight>
                <a:latin typeface="Times New Roman"/>
                <a:ea typeface="Times New Roman"/>
                <a:cs typeface="Times New Roman"/>
                <a:sym typeface="Times New Roman"/>
              </a:rPr>
              <a:t>connection removing</a:t>
            </a:r>
            <a:r>
              <a:rPr lang="ru" sz="1829">
                <a:solidFill>
                  <a:schemeClr val="dk2"/>
                </a:solidFill>
                <a:latin typeface="Times New Roman"/>
                <a:ea typeface="Times New Roman"/>
                <a:cs typeface="Times New Roman"/>
                <a:sym typeface="Times New Roman"/>
              </a:rPr>
              <a:t>. </a:t>
            </a:r>
            <a:endParaRPr sz="1829">
              <a:solidFill>
                <a:schemeClr val="dk2"/>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935"/>
              <a:buNone/>
            </a:pPr>
            <a:r>
              <a:rPr lang="ru" sz="1829">
                <a:solidFill>
                  <a:schemeClr val="dk2"/>
                </a:solidFill>
                <a:latin typeface="Times New Roman"/>
                <a:ea typeface="Times New Roman"/>
                <a:cs typeface="Times New Roman"/>
                <a:sym typeface="Times New Roman"/>
              </a:rPr>
              <a:t>In circuit switching, data </a:t>
            </a:r>
            <a:r>
              <a:rPr lang="ru" sz="1829">
                <a:solidFill>
                  <a:schemeClr val="dk2"/>
                </a:solidFill>
                <a:highlight>
                  <a:srgbClr val="00FFFF"/>
                </a:highlight>
                <a:latin typeface="Times New Roman"/>
                <a:ea typeface="Times New Roman"/>
                <a:cs typeface="Times New Roman"/>
                <a:sym typeface="Times New Roman"/>
              </a:rPr>
              <a:t>is not divided into units</a:t>
            </a:r>
            <a:r>
              <a:rPr lang="ru" sz="1829">
                <a:solidFill>
                  <a:schemeClr val="dk2"/>
                </a:solidFill>
                <a:latin typeface="Times New Roman"/>
                <a:ea typeface="Times New Roman"/>
                <a:cs typeface="Times New Roman"/>
                <a:sym typeface="Times New Roman"/>
              </a:rPr>
              <a:t>, so the complete data is to be transmitted through the same route. </a:t>
            </a:r>
            <a:endParaRPr sz="1829">
              <a:solidFill>
                <a:schemeClr val="dk2"/>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935"/>
              <a:buNone/>
            </a:pPr>
            <a:r>
              <a:rPr lang="ru" sz="1829">
                <a:solidFill>
                  <a:schemeClr val="dk2"/>
                </a:solidFill>
                <a:latin typeface="Times New Roman"/>
                <a:ea typeface="Times New Roman"/>
                <a:cs typeface="Times New Roman"/>
                <a:sym typeface="Times New Roman"/>
              </a:rPr>
              <a:t>Circuit switching is mainly utilized in public switched telephone networks. </a:t>
            </a:r>
            <a:endParaRPr sz="1829">
              <a:solidFill>
                <a:schemeClr val="dk2"/>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935"/>
              <a:buNone/>
            </a:pPr>
            <a:r>
              <a:rPr lang="ru" sz="1829">
                <a:solidFill>
                  <a:schemeClr val="dk2"/>
                </a:solidFill>
                <a:latin typeface="Times New Roman"/>
                <a:ea typeface="Times New Roman"/>
                <a:cs typeface="Times New Roman"/>
                <a:sym typeface="Times New Roman"/>
              </a:rPr>
              <a:t>Once you build the circuit, it is in place until you tear it down. </a:t>
            </a:r>
            <a:endParaRPr sz="1829">
              <a:solidFill>
                <a:schemeClr val="dk2"/>
              </a:solidFill>
              <a:latin typeface="Times New Roman"/>
              <a:ea typeface="Times New Roman"/>
              <a:cs typeface="Times New Roman"/>
              <a:sym typeface="Times New Roman"/>
            </a:endParaRPr>
          </a:p>
          <a:p>
            <a:pPr marL="0" lvl="0" indent="0" algn="l" rtl="0">
              <a:lnSpc>
                <a:spcPct val="95000"/>
              </a:lnSpc>
              <a:spcBef>
                <a:spcPts val="1200"/>
              </a:spcBef>
              <a:spcAft>
                <a:spcPts val="1200"/>
              </a:spcAft>
              <a:buSzPts val="935"/>
              <a:buNone/>
            </a:pPr>
            <a:r>
              <a:rPr lang="ru" sz="1829">
                <a:solidFill>
                  <a:schemeClr val="dk2"/>
                </a:solidFill>
                <a:latin typeface="Times New Roman"/>
                <a:ea typeface="Times New Roman"/>
                <a:cs typeface="Times New Roman"/>
                <a:sym typeface="Times New Roman"/>
              </a:rPr>
              <a:t>So, no other devices can use this path while it’s reserved even if it’s idle, which leads to a waste of bandwidth.</a:t>
            </a:r>
            <a:endParaRPr sz="1829">
              <a:solidFill>
                <a:schemeClr val="dk2"/>
              </a:solidFill>
              <a:latin typeface="Times New Roman"/>
              <a:ea typeface="Times New Roman"/>
              <a:cs typeface="Times New Roman"/>
              <a:sym typeface="Times New Roman"/>
            </a:endParaRPr>
          </a:p>
        </p:txBody>
      </p:sp>
      <p:pic>
        <p:nvPicPr>
          <p:cNvPr id="259" name="Google Shape;259;p44"/>
          <p:cNvPicPr preferRelativeResize="0"/>
          <p:nvPr/>
        </p:nvPicPr>
        <p:blipFill>
          <a:blip r:embed="rId3">
            <a:alphaModFix/>
          </a:blip>
          <a:stretch>
            <a:fillRect/>
          </a:stretch>
        </p:blipFill>
        <p:spPr>
          <a:xfrm>
            <a:off x="-2993100" y="673238"/>
            <a:ext cx="5695575" cy="3797025"/>
          </a:xfrm>
          <a:prstGeom prst="rect">
            <a:avLst/>
          </a:prstGeom>
          <a:noFill/>
          <a:ln w="9525" cap="flat" cmpd="sng">
            <a:solidFill>
              <a:schemeClr val="dk2"/>
            </a:solidFill>
            <a:prstDash val="solid"/>
            <a:round/>
            <a:headEnd type="none" w="sm" len="sm"/>
            <a:tailEnd type="none" w="sm" len="sm"/>
          </a:ln>
        </p:spPr>
      </p:pic>
      <p:sp>
        <p:nvSpPr>
          <p:cNvPr id="260" name="Google Shape;260;p44"/>
          <p:cNvSpPr txBox="1"/>
          <p:nvPr/>
        </p:nvSpPr>
        <p:spPr>
          <a:xfrm>
            <a:off x="84675" y="109900"/>
            <a:ext cx="8440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solidFill>
                  <a:schemeClr val="dk1"/>
                </a:solidFill>
                <a:latin typeface="Source Sans Pro"/>
                <a:ea typeface="Source Sans Pro"/>
                <a:cs typeface="Source Sans Pro"/>
                <a:sym typeface="Source Sans Pro"/>
              </a:rPr>
              <a:t>B</a:t>
            </a:r>
            <a:endParaRPr sz="1800">
              <a:solidFill>
                <a:schemeClr val="dk1"/>
              </a:solidFill>
              <a:latin typeface="Source Sans Pro"/>
              <a:ea typeface="Source Sans Pro"/>
              <a:cs typeface="Source Sans Pro"/>
              <a:sym typeface="Source Sans Pro"/>
            </a:endParaRPr>
          </a:p>
        </p:txBody>
      </p:sp>
      <p:sp>
        <p:nvSpPr>
          <p:cNvPr id="261" name="Google Shape;261;p44"/>
          <p:cNvSpPr txBox="1"/>
          <p:nvPr/>
        </p:nvSpPr>
        <p:spPr>
          <a:xfrm>
            <a:off x="303160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highlight>
                  <a:srgbClr val="FFFF00"/>
                </a:highlight>
              </a:rPr>
              <a:t>/ˈsɜː.kɪt/</a:t>
            </a:r>
            <a:endParaRPr>
              <a:highlight>
                <a:srgbClr val="FFFF00"/>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65"/>
        <p:cNvGrpSpPr/>
        <p:nvPr/>
      </p:nvGrpSpPr>
      <p:grpSpPr>
        <a:xfrm>
          <a:off x="0" y="0"/>
          <a:ext cx="0" cy="0"/>
          <a:chOff x="0" y="0"/>
          <a:chExt cx="0" cy="0"/>
        </a:xfrm>
      </p:grpSpPr>
      <p:sp>
        <p:nvSpPr>
          <p:cNvPr id="266" name="Google Shape;266;p45"/>
          <p:cNvSpPr txBox="1">
            <a:spLocks noGrp="1"/>
          </p:cNvSpPr>
          <p:nvPr>
            <p:ph type="body" idx="1"/>
          </p:nvPr>
        </p:nvSpPr>
        <p:spPr>
          <a:xfrm>
            <a:off x="311700" y="0"/>
            <a:ext cx="8520600" cy="5143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1018"/>
              <a:buFont typeface="Arial"/>
              <a:buNone/>
            </a:pPr>
            <a:r>
              <a:rPr lang="ru" sz="1765">
                <a:solidFill>
                  <a:srgbClr val="000000"/>
                </a:solidFill>
                <a:latin typeface="Times New Roman"/>
                <a:ea typeface="Times New Roman"/>
                <a:cs typeface="Times New Roman"/>
                <a:sym typeface="Times New Roman"/>
              </a:rPr>
              <a:t>Packet switching refers to a technique where data is divided into multiple units</a:t>
            </a:r>
            <a:endParaRPr sz="1765">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018"/>
              <a:buNone/>
            </a:pPr>
            <a:r>
              <a:rPr lang="ru" sz="1765">
                <a:solidFill>
                  <a:srgbClr val="000000"/>
                </a:solidFill>
                <a:latin typeface="Times New Roman"/>
                <a:ea typeface="Times New Roman"/>
                <a:cs typeface="Times New Roman"/>
                <a:sym typeface="Times New Roman"/>
              </a:rPr>
              <a:t>called packets. </a:t>
            </a:r>
            <a:endParaRPr sz="1765">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018"/>
              <a:buNone/>
            </a:pPr>
            <a:r>
              <a:rPr lang="ru" sz="1765">
                <a:solidFill>
                  <a:srgbClr val="000000"/>
                </a:solidFill>
                <a:latin typeface="Times New Roman"/>
                <a:ea typeface="Times New Roman"/>
                <a:cs typeface="Times New Roman"/>
                <a:sym typeface="Times New Roman"/>
              </a:rPr>
              <a:t>Each packet consists of two main parts: </a:t>
            </a:r>
            <a:r>
              <a:rPr lang="ru" sz="1765">
                <a:solidFill>
                  <a:srgbClr val="000000"/>
                </a:solidFill>
                <a:highlight>
                  <a:srgbClr val="FFFF00"/>
                </a:highlight>
                <a:latin typeface="Times New Roman"/>
                <a:ea typeface="Times New Roman"/>
                <a:cs typeface="Times New Roman"/>
                <a:sym typeface="Times New Roman"/>
              </a:rPr>
              <a:t>the header</a:t>
            </a:r>
            <a:r>
              <a:rPr lang="ru" sz="1765">
                <a:solidFill>
                  <a:srgbClr val="000000"/>
                </a:solidFill>
                <a:latin typeface="Times New Roman"/>
                <a:ea typeface="Times New Roman"/>
                <a:cs typeface="Times New Roman"/>
                <a:sym typeface="Times New Roman"/>
              </a:rPr>
              <a:t> and </a:t>
            </a:r>
            <a:r>
              <a:rPr lang="ru" sz="1765">
                <a:solidFill>
                  <a:srgbClr val="000000"/>
                </a:solidFill>
                <a:highlight>
                  <a:srgbClr val="00FFFF"/>
                </a:highlight>
                <a:latin typeface="Times New Roman"/>
                <a:ea typeface="Times New Roman"/>
                <a:cs typeface="Times New Roman"/>
                <a:sym typeface="Times New Roman"/>
              </a:rPr>
              <a:t>the payload</a:t>
            </a:r>
            <a:r>
              <a:rPr lang="ru" sz="1765">
                <a:solidFill>
                  <a:srgbClr val="000000"/>
                </a:solidFill>
                <a:latin typeface="Times New Roman"/>
                <a:ea typeface="Times New Roman"/>
                <a:cs typeface="Times New Roman"/>
                <a:sym typeface="Times New Roman"/>
              </a:rPr>
              <a:t>. </a:t>
            </a:r>
            <a:endParaRPr sz="1765">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018"/>
              <a:buNone/>
            </a:pPr>
            <a:r>
              <a:rPr lang="ru" sz="1765">
                <a:solidFill>
                  <a:srgbClr val="000000"/>
                </a:solidFill>
                <a:latin typeface="Times New Roman"/>
                <a:ea typeface="Times New Roman"/>
                <a:cs typeface="Times New Roman"/>
                <a:sym typeface="Times New Roman"/>
              </a:rPr>
              <a:t>The header includes the routing information while the payload contains the data that is to be transferred. </a:t>
            </a:r>
            <a:endParaRPr sz="1765">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2"/>
              </a:buClr>
              <a:buSzPts val="1018"/>
              <a:buFont typeface="Arial"/>
              <a:buNone/>
            </a:pPr>
            <a:r>
              <a:rPr lang="ru" sz="1765">
                <a:solidFill>
                  <a:srgbClr val="000000"/>
                </a:solidFill>
                <a:latin typeface="Times New Roman"/>
                <a:ea typeface="Times New Roman"/>
                <a:cs typeface="Times New Roman"/>
                <a:sym typeface="Times New Roman"/>
              </a:rPr>
              <a:t>A good example of a packet-switched network is the Internet.</a:t>
            </a:r>
            <a:endParaRPr sz="1765">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2"/>
              </a:buClr>
              <a:buSzPts val="1018"/>
              <a:buFont typeface="Arial"/>
              <a:buNone/>
            </a:pPr>
            <a:r>
              <a:rPr lang="ru" sz="1765">
                <a:solidFill>
                  <a:srgbClr val="000000"/>
                </a:solidFill>
                <a:latin typeface="Times New Roman"/>
                <a:ea typeface="Times New Roman"/>
                <a:cs typeface="Times New Roman"/>
                <a:sym typeface="Times New Roman"/>
              </a:rPr>
              <a:t>There are two different approaches used for packet switching: </a:t>
            </a:r>
            <a:r>
              <a:rPr lang="ru" sz="1765">
                <a:solidFill>
                  <a:srgbClr val="000000"/>
                </a:solidFill>
                <a:highlight>
                  <a:srgbClr val="00FF00"/>
                </a:highlight>
                <a:latin typeface="Times New Roman"/>
                <a:ea typeface="Times New Roman"/>
                <a:cs typeface="Times New Roman"/>
                <a:sym typeface="Times New Roman"/>
              </a:rPr>
              <a:t>datagram packet</a:t>
            </a:r>
            <a:endParaRPr sz="1765">
              <a:solidFill>
                <a:srgbClr val="000000"/>
              </a:solidFill>
              <a:highlight>
                <a:srgbClr val="00FF00"/>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018"/>
              <a:buNone/>
            </a:pPr>
            <a:r>
              <a:rPr lang="ru" sz="1765">
                <a:solidFill>
                  <a:srgbClr val="000000"/>
                </a:solidFill>
                <a:highlight>
                  <a:srgbClr val="00FF00"/>
                </a:highlight>
                <a:latin typeface="Times New Roman"/>
                <a:ea typeface="Times New Roman"/>
                <a:cs typeface="Times New Roman"/>
                <a:sym typeface="Times New Roman"/>
              </a:rPr>
              <a:t>switching</a:t>
            </a:r>
            <a:r>
              <a:rPr lang="ru" sz="1765">
                <a:solidFill>
                  <a:srgbClr val="000000"/>
                </a:solidFill>
                <a:latin typeface="Times New Roman"/>
                <a:ea typeface="Times New Roman"/>
                <a:cs typeface="Times New Roman"/>
                <a:sym typeface="Times New Roman"/>
              </a:rPr>
              <a:t> and </a:t>
            </a:r>
            <a:r>
              <a:rPr lang="ru" sz="1765">
                <a:solidFill>
                  <a:srgbClr val="000000"/>
                </a:solidFill>
                <a:highlight>
                  <a:srgbClr val="FCE5CD"/>
                </a:highlight>
                <a:latin typeface="Times New Roman"/>
                <a:ea typeface="Times New Roman"/>
                <a:cs typeface="Times New Roman"/>
                <a:sym typeface="Times New Roman"/>
              </a:rPr>
              <a:t>virtual circuit switching</a:t>
            </a:r>
            <a:r>
              <a:rPr lang="ru" sz="1765">
                <a:solidFill>
                  <a:srgbClr val="000000"/>
                </a:solidFill>
                <a:latin typeface="Times New Roman"/>
                <a:ea typeface="Times New Roman"/>
                <a:cs typeface="Times New Roman"/>
                <a:sym typeface="Times New Roman"/>
              </a:rPr>
              <a:t>. </a:t>
            </a:r>
            <a:endParaRPr sz="1765">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018"/>
              <a:buNone/>
            </a:pPr>
            <a:r>
              <a:rPr lang="ru" sz="1765">
                <a:solidFill>
                  <a:srgbClr val="000000"/>
                </a:solidFill>
                <a:latin typeface="Times New Roman"/>
                <a:ea typeface="Times New Roman"/>
                <a:cs typeface="Times New Roman"/>
                <a:sym typeface="Times New Roman"/>
              </a:rPr>
              <a:t>In datagram packet switching technique, there is no dedicated channel for data transmission and packets can be routed individually through different paths. </a:t>
            </a:r>
            <a:endParaRPr sz="1765">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018"/>
              <a:buNone/>
            </a:pPr>
            <a:r>
              <a:rPr lang="ru" sz="1765">
                <a:solidFill>
                  <a:srgbClr val="000000"/>
                </a:solidFill>
                <a:latin typeface="Times New Roman"/>
                <a:ea typeface="Times New Roman"/>
                <a:cs typeface="Times New Roman"/>
                <a:sym typeface="Times New Roman"/>
              </a:rPr>
              <a:t>The packets are later reassembled in the original order based on the sequence number of each packet. </a:t>
            </a:r>
            <a:endParaRPr sz="1765">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2"/>
              </a:buClr>
              <a:buSzPts val="1018"/>
              <a:buFont typeface="Arial"/>
              <a:buNone/>
            </a:pPr>
            <a:r>
              <a:rPr lang="ru" sz="1765">
                <a:solidFill>
                  <a:srgbClr val="000000"/>
                </a:solidFill>
                <a:latin typeface="Times New Roman"/>
                <a:ea typeface="Times New Roman"/>
                <a:cs typeface="Times New Roman"/>
                <a:sym typeface="Times New Roman"/>
              </a:rPr>
              <a:t>The major advantage of this technology is that it provides a more efficient use of Internet bandwidth.</a:t>
            </a:r>
            <a:endParaRPr sz="1765">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2"/>
              </a:buClr>
              <a:buSzPts val="1018"/>
              <a:buFont typeface="Arial"/>
              <a:buNone/>
            </a:pPr>
            <a:r>
              <a:rPr lang="ru" sz="1765">
                <a:solidFill>
                  <a:srgbClr val="000000"/>
                </a:solidFill>
                <a:latin typeface="Times New Roman"/>
                <a:ea typeface="Times New Roman"/>
                <a:cs typeface="Times New Roman"/>
                <a:sym typeface="Times New Roman"/>
              </a:rPr>
              <a:t>Virtual circuit switching is a connection-oriented technique that combines the</a:t>
            </a:r>
            <a:endParaRPr sz="1765">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018"/>
              <a:buNone/>
            </a:pPr>
            <a:r>
              <a:rPr lang="ru" sz="1765">
                <a:solidFill>
                  <a:srgbClr val="000000"/>
                </a:solidFill>
                <a:latin typeface="Times New Roman"/>
                <a:ea typeface="Times New Roman"/>
                <a:cs typeface="Times New Roman"/>
                <a:sym typeface="Times New Roman"/>
              </a:rPr>
              <a:t>characteristics of circuit switching and datagram packet switching. </a:t>
            </a:r>
            <a:endParaRPr sz="1765">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2"/>
              </a:buClr>
              <a:buSzPts val="1018"/>
              <a:buFont typeface="Arial"/>
              <a:buNone/>
            </a:pPr>
            <a:r>
              <a:rPr lang="ru" sz="1765">
                <a:solidFill>
                  <a:srgbClr val="000000"/>
                </a:solidFill>
                <a:latin typeface="Times New Roman"/>
                <a:ea typeface="Times New Roman"/>
                <a:cs typeface="Times New Roman"/>
                <a:sym typeface="Times New Roman"/>
              </a:rPr>
              <a:t>In this type of packet switching technology, a virtual connection is first established between the source and destination and the packets are then routed along this path sequentially.</a:t>
            </a:r>
            <a:endParaRPr sz="1765">
              <a:solidFill>
                <a:srgbClr val="000000"/>
              </a:solidFill>
              <a:latin typeface="Times New Roman"/>
              <a:ea typeface="Times New Roman"/>
              <a:cs typeface="Times New Roman"/>
              <a:sym typeface="Times New Roman"/>
            </a:endParaRPr>
          </a:p>
          <a:p>
            <a:pPr marL="0" lvl="0" indent="0" algn="l" rtl="0">
              <a:lnSpc>
                <a:spcPct val="80000"/>
              </a:lnSpc>
              <a:spcBef>
                <a:spcPts val="0"/>
              </a:spcBef>
              <a:spcAft>
                <a:spcPts val="0"/>
              </a:spcAft>
              <a:buSzPts val="1018"/>
              <a:buNone/>
            </a:pPr>
            <a:endParaRPr sz="1865">
              <a:solidFill>
                <a:srgbClr val="000000"/>
              </a:solidFill>
              <a:latin typeface="Times New Roman"/>
              <a:ea typeface="Times New Roman"/>
              <a:cs typeface="Times New Roman"/>
              <a:sym typeface="Times New Roman"/>
            </a:endParaRPr>
          </a:p>
        </p:txBody>
      </p:sp>
      <p:pic>
        <p:nvPicPr>
          <p:cNvPr id="267" name="Google Shape;267;p45"/>
          <p:cNvPicPr preferRelativeResize="0"/>
          <p:nvPr/>
        </p:nvPicPr>
        <p:blipFill>
          <a:blip r:embed="rId3">
            <a:alphaModFix/>
          </a:blip>
          <a:stretch>
            <a:fillRect/>
          </a:stretch>
        </p:blipFill>
        <p:spPr>
          <a:xfrm>
            <a:off x="-4329500" y="1619325"/>
            <a:ext cx="4245725" cy="17425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271"/>
        <p:cNvGrpSpPr/>
        <p:nvPr/>
      </p:nvGrpSpPr>
      <p:grpSpPr>
        <a:xfrm>
          <a:off x="0" y="0"/>
          <a:ext cx="0" cy="0"/>
          <a:chOff x="0" y="0"/>
          <a:chExt cx="0" cy="0"/>
        </a:xfrm>
      </p:grpSpPr>
      <p:sp>
        <p:nvSpPr>
          <p:cNvPr id="272" name="Google Shape;272;p4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ru">
                <a:latin typeface="Times New Roman"/>
                <a:ea typeface="Times New Roman"/>
                <a:cs typeface="Times New Roman"/>
                <a:sym typeface="Times New Roman"/>
              </a:rPr>
              <a:t>TEXT C. The TCP/IP model</a:t>
            </a:r>
            <a:endParaRPr>
              <a:latin typeface="Times New Roman"/>
              <a:ea typeface="Times New Roman"/>
              <a:cs typeface="Times New Roman"/>
              <a:sym typeface="Times New Roman"/>
            </a:endParaRPr>
          </a:p>
        </p:txBody>
      </p:sp>
      <p:sp>
        <p:nvSpPr>
          <p:cNvPr id="273" name="Google Shape;273;p46"/>
          <p:cNvSpPr txBox="1">
            <a:spLocks noGrp="1"/>
          </p:cNvSpPr>
          <p:nvPr>
            <p:ph type="body" idx="1"/>
          </p:nvPr>
        </p:nvSpPr>
        <p:spPr>
          <a:xfrm>
            <a:off x="311700" y="1152475"/>
            <a:ext cx="8616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935"/>
              <a:buNone/>
            </a:pPr>
            <a:r>
              <a:rPr lang="ru" sz="2029">
                <a:solidFill>
                  <a:srgbClr val="000000"/>
                </a:solidFill>
                <a:latin typeface="Times New Roman"/>
                <a:ea typeface="Times New Roman"/>
                <a:cs typeface="Times New Roman"/>
                <a:sym typeface="Times New Roman"/>
              </a:rPr>
              <a:t>TCP/IP is a stack of protocols used to interconnect network devices on the Internet. </a:t>
            </a:r>
            <a:endParaRPr sz="2029">
              <a:solidFill>
                <a:srgbClr val="000000"/>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2"/>
              </a:buClr>
              <a:buSzPts val="935"/>
              <a:buFont typeface="Arial"/>
              <a:buNone/>
            </a:pPr>
            <a:r>
              <a:rPr lang="ru" sz="2029">
                <a:solidFill>
                  <a:srgbClr val="000000"/>
                </a:solidFill>
                <a:latin typeface="Times New Roman"/>
                <a:ea typeface="Times New Roman"/>
                <a:cs typeface="Times New Roman"/>
                <a:sym typeface="Times New Roman"/>
              </a:rPr>
              <a:t>The entire Internet Protocol Suite is commonly known as TCP/IP because the</a:t>
            </a:r>
            <a:endParaRPr sz="2029">
              <a:solidFill>
                <a:srgbClr val="000000"/>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935"/>
              <a:buNone/>
            </a:pPr>
            <a:r>
              <a:rPr lang="ru" sz="2029">
                <a:solidFill>
                  <a:srgbClr val="000000"/>
                </a:solidFill>
                <a:latin typeface="Times New Roman"/>
                <a:ea typeface="Times New Roman"/>
                <a:cs typeface="Times New Roman"/>
                <a:sym typeface="Times New Roman"/>
              </a:rPr>
              <a:t>foundational protocols in the suite are the Transmission Control Protocol (TCP) and the Internet Protocol (IP). </a:t>
            </a:r>
            <a:endParaRPr sz="2029">
              <a:solidFill>
                <a:srgbClr val="000000"/>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935"/>
              <a:buNone/>
            </a:pPr>
            <a:r>
              <a:rPr lang="ru" sz="2029">
                <a:solidFill>
                  <a:srgbClr val="000000"/>
                </a:solidFill>
                <a:latin typeface="Times New Roman"/>
                <a:ea typeface="Times New Roman"/>
                <a:cs typeface="Times New Roman"/>
                <a:sym typeface="Times New Roman"/>
              </a:rPr>
              <a:t>TCP/IP specifies how data is exchanged over the Internet and how it should be broken into packets, addressed, routed and received at the destination. </a:t>
            </a:r>
            <a:endParaRPr sz="2029">
              <a:solidFill>
                <a:srgbClr val="000000"/>
              </a:solidFill>
              <a:latin typeface="Times New Roman"/>
              <a:ea typeface="Times New Roman"/>
              <a:cs typeface="Times New Roman"/>
              <a:sym typeface="Times New Roman"/>
            </a:endParaRPr>
          </a:p>
          <a:p>
            <a:pPr marL="0" lvl="0" indent="0" algn="l" rtl="0">
              <a:lnSpc>
                <a:spcPct val="95000"/>
              </a:lnSpc>
              <a:spcBef>
                <a:spcPts val="1200"/>
              </a:spcBef>
              <a:spcAft>
                <a:spcPts val="1200"/>
              </a:spcAft>
              <a:buSzPts val="935"/>
              <a:buNone/>
            </a:pPr>
            <a:r>
              <a:rPr lang="ru" sz="2029">
                <a:solidFill>
                  <a:srgbClr val="000000"/>
                </a:solidFill>
                <a:latin typeface="Times New Roman"/>
                <a:ea typeface="Times New Roman"/>
                <a:cs typeface="Times New Roman"/>
                <a:sym typeface="Times New Roman"/>
              </a:rPr>
              <a:t>The TCP/IP model is widely used today and is compatible with all operating systems and all types of computer hardware.</a:t>
            </a:r>
            <a:endParaRPr sz="2029">
              <a:solidFill>
                <a:srgbClr val="0000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277"/>
        <p:cNvGrpSpPr/>
        <p:nvPr/>
      </p:nvGrpSpPr>
      <p:grpSpPr>
        <a:xfrm>
          <a:off x="0" y="0"/>
          <a:ext cx="0" cy="0"/>
          <a:chOff x="0" y="0"/>
          <a:chExt cx="0" cy="0"/>
        </a:xfrm>
      </p:grpSpPr>
      <p:sp>
        <p:nvSpPr>
          <p:cNvPr id="278" name="Google Shape;278;p47"/>
          <p:cNvSpPr txBox="1">
            <a:spLocks noGrp="1"/>
          </p:cNvSpPr>
          <p:nvPr>
            <p:ph type="body" idx="1"/>
          </p:nvPr>
        </p:nvSpPr>
        <p:spPr>
          <a:xfrm>
            <a:off x="311700" y="863550"/>
            <a:ext cx="8520600" cy="38925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ru" sz="2200">
                <a:solidFill>
                  <a:srgbClr val="000000"/>
                </a:solidFill>
                <a:latin typeface="Times New Roman"/>
                <a:ea typeface="Times New Roman"/>
                <a:cs typeface="Times New Roman"/>
                <a:sym typeface="Times New Roman"/>
              </a:rPr>
              <a:t>The protocols of the TCP/IP stack are split into four layers. </a:t>
            </a:r>
            <a:endParaRPr sz="2200">
              <a:solidFill>
                <a:srgbClr val="000000"/>
              </a:solidFill>
              <a:latin typeface="Times New Roman"/>
              <a:ea typeface="Times New Roman"/>
              <a:cs typeface="Times New Roman"/>
              <a:sym typeface="Times New Roman"/>
            </a:endParaRPr>
          </a:p>
          <a:p>
            <a:pPr marL="0" lvl="0" indent="0" algn="l" rtl="0">
              <a:lnSpc>
                <a:spcPct val="95000"/>
              </a:lnSpc>
              <a:spcBef>
                <a:spcPts val="1200"/>
              </a:spcBef>
              <a:spcAft>
                <a:spcPts val="0"/>
              </a:spcAft>
              <a:buNone/>
            </a:pPr>
            <a:r>
              <a:rPr lang="ru" sz="2200">
                <a:solidFill>
                  <a:srgbClr val="000000"/>
                </a:solidFill>
                <a:latin typeface="Times New Roman"/>
                <a:ea typeface="Times New Roman"/>
                <a:cs typeface="Times New Roman"/>
                <a:sym typeface="Times New Roman"/>
              </a:rPr>
              <a:t>The Application layer is the topmost layer in the TCP/IP stack and it includes the protocols used by most applications for providing user services or exchanging data over the network. </a:t>
            </a:r>
            <a:endParaRPr sz="2200">
              <a:solidFill>
                <a:srgbClr val="000000"/>
              </a:solidFill>
              <a:latin typeface="Times New Roman"/>
              <a:ea typeface="Times New Roman"/>
              <a:cs typeface="Times New Roman"/>
              <a:sym typeface="Times New Roman"/>
            </a:endParaRPr>
          </a:p>
          <a:p>
            <a:pPr marL="0" lvl="0" indent="0" algn="l" rtl="0">
              <a:lnSpc>
                <a:spcPct val="95000"/>
              </a:lnSpc>
              <a:spcBef>
                <a:spcPts val="1200"/>
              </a:spcBef>
              <a:spcAft>
                <a:spcPts val="0"/>
              </a:spcAft>
              <a:buClr>
                <a:schemeClr val="dk2"/>
              </a:buClr>
              <a:buSzPts val="1100"/>
              <a:buFont typeface="Arial"/>
              <a:buNone/>
            </a:pPr>
            <a:r>
              <a:rPr lang="ru" sz="2200">
                <a:solidFill>
                  <a:srgbClr val="000000"/>
                </a:solidFill>
                <a:latin typeface="Times New Roman"/>
                <a:ea typeface="Times New Roman"/>
                <a:cs typeface="Times New Roman"/>
                <a:sym typeface="Times New Roman"/>
              </a:rPr>
              <a:t>The most common protocols are HTTP (Hypertext Transfer Protocol) which governs the work of web browsers and websites, FTP (File Transfer Protocol) that handles transmission of files between computers and SMTP (Simple Mail Transfer Protocol) used for emails.</a:t>
            </a:r>
            <a:endParaRPr sz="2200">
              <a:solidFill>
                <a:srgbClr val="000000"/>
              </a:solidFill>
              <a:latin typeface="Times New Roman"/>
              <a:ea typeface="Times New Roman"/>
              <a:cs typeface="Times New Roman"/>
              <a:sym typeface="Times New Roman"/>
            </a:endParaRPr>
          </a:p>
          <a:p>
            <a:pPr marL="0" lvl="0" indent="0" algn="l" rtl="0">
              <a:lnSpc>
                <a:spcPct val="95000"/>
              </a:lnSpc>
              <a:spcBef>
                <a:spcPts val="1200"/>
              </a:spcBef>
              <a:spcAft>
                <a:spcPts val="1200"/>
              </a:spcAft>
              <a:buNone/>
            </a:pPr>
            <a:endParaRPr sz="1900">
              <a:solidFill>
                <a:srgbClr val="000000"/>
              </a:solidFill>
              <a:latin typeface="Times New Roman"/>
              <a:ea typeface="Times New Roman"/>
              <a:cs typeface="Times New Roman"/>
              <a:sym typeface="Times New Roman"/>
            </a:endParaRPr>
          </a:p>
        </p:txBody>
      </p:sp>
      <p:pic>
        <p:nvPicPr>
          <p:cNvPr id="279" name="Google Shape;279;p47" descr="TCP/IP Model: What are Layers &amp; Protocol? TCP/IP Stack"/>
          <p:cNvPicPr preferRelativeResize="0"/>
          <p:nvPr/>
        </p:nvPicPr>
        <p:blipFill rotWithShape="1">
          <a:blip r:embed="rId3">
            <a:alphaModFix/>
          </a:blip>
          <a:srcRect l="54367"/>
          <a:stretch/>
        </p:blipFill>
        <p:spPr>
          <a:xfrm>
            <a:off x="-3040626" y="117238"/>
            <a:ext cx="2773900" cy="4909025"/>
          </a:xfrm>
          <a:prstGeom prst="rect">
            <a:avLst/>
          </a:prstGeom>
          <a:noFill/>
          <a:ln w="9525" cap="flat" cmpd="sng">
            <a:solidFill>
              <a:srgbClr val="00FF00"/>
            </a:solidFill>
            <a:prstDash val="solid"/>
            <a:round/>
            <a:headEnd type="none" w="sm" len="sm"/>
            <a:tailEnd type="none" w="sm" len="sm"/>
          </a:ln>
        </p:spPr>
      </p:pic>
      <p:sp>
        <p:nvSpPr>
          <p:cNvPr id="280" name="Google Shape;280;p47"/>
          <p:cNvSpPr txBox="1"/>
          <p:nvPr/>
        </p:nvSpPr>
        <p:spPr>
          <a:xfrm>
            <a:off x="4967650" y="22690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highlight>
                  <a:srgbClr val="FFFF00"/>
                </a:highlight>
              </a:rPr>
              <a:t>/ˈhaɪ.pə.tekst/</a:t>
            </a:r>
            <a:endParaRPr>
              <a:highlight>
                <a:srgbClr val="FFFF00"/>
              </a:highlight>
            </a:endParaRPr>
          </a:p>
        </p:txBody>
      </p:sp>
      <p:sp>
        <p:nvSpPr>
          <p:cNvPr id="281" name="Google Shape;281;p47"/>
          <p:cNvSpPr txBox="1"/>
          <p:nvPr/>
        </p:nvSpPr>
        <p:spPr>
          <a:xfrm>
            <a:off x="6213250" y="22690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highlight>
                  <a:srgbClr val="FFFF00"/>
                </a:highlight>
              </a:rPr>
              <a:t>/ˈtræns.fɜːr/ </a:t>
            </a:r>
            <a:endParaRPr>
              <a:highlight>
                <a:srgbClr val="FFFF00"/>
              </a:highlight>
            </a:endParaRPr>
          </a:p>
        </p:txBody>
      </p:sp>
      <p:cxnSp>
        <p:nvCxnSpPr>
          <p:cNvPr id="282" name="Google Shape;282;p47"/>
          <p:cNvCxnSpPr/>
          <p:nvPr/>
        </p:nvCxnSpPr>
        <p:spPr>
          <a:xfrm>
            <a:off x="6319950" y="2103800"/>
            <a:ext cx="307800" cy="2784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86"/>
        <p:cNvGrpSpPr/>
        <p:nvPr/>
      </p:nvGrpSpPr>
      <p:grpSpPr>
        <a:xfrm>
          <a:off x="0" y="0"/>
          <a:ext cx="0" cy="0"/>
          <a:chOff x="0" y="0"/>
          <a:chExt cx="0" cy="0"/>
        </a:xfrm>
      </p:grpSpPr>
      <p:sp>
        <p:nvSpPr>
          <p:cNvPr id="287" name="Google Shape;287;p48"/>
          <p:cNvSpPr txBox="1">
            <a:spLocks noGrp="1"/>
          </p:cNvSpPr>
          <p:nvPr>
            <p:ph type="body" idx="1"/>
          </p:nvPr>
        </p:nvSpPr>
        <p:spPr>
          <a:xfrm>
            <a:off x="311700" y="535850"/>
            <a:ext cx="8520600" cy="4032900"/>
          </a:xfrm>
          <a:prstGeom prst="rect">
            <a:avLst/>
          </a:prstGeom>
        </p:spPr>
        <p:txBody>
          <a:bodyPr spcFirstLastPara="1" wrap="square" lIns="91425" tIns="91425" rIns="91425" bIns="91425" anchor="t" anchorCtr="0">
            <a:normAutofit fontScale="70000" lnSpcReduction="10000"/>
          </a:bodyPr>
          <a:lstStyle/>
          <a:p>
            <a:pPr marL="0" lvl="0" indent="0" algn="l" rtl="0">
              <a:spcBef>
                <a:spcPts val="0"/>
              </a:spcBef>
              <a:spcAft>
                <a:spcPts val="0"/>
              </a:spcAft>
              <a:buClr>
                <a:schemeClr val="dk2"/>
              </a:buClr>
              <a:buSzPct val="37323"/>
              <a:buFont typeface="Arial"/>
              <a:buNone/>
            </a:pPr>
            <a:r>
              <a:rPr lang="ru" sz="2947">
                <a:solidFill>
                  <a:srgbClr val="000000"/>
                </a:solidFill>
                <a:latin typeface="Times New Roman"/>
                <a:ea typeface="Times New Roman"/>
                <a:cs typeface="Times New Roman"/>
                <a:sym typeface="Times New Roman"/>
              </a:rPr>
              <a:t>The next layer down is called the Transport layer. It performs host-to-host communication, providing a channel for data transmission between devices. The transport layer protocols include TCP and UDP (User Datagram Protocol).</a:t>
            </a:r>
            <a:endParaRPr sz="2947">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ru" sz="2947">
                <a:solidFill>
                  <a:srgbClr val="000000"/>
                </a:solidFill>
                <a:latin typeface="Times New Roman"/>
                <a:ea typeface="Times New Roman"/>
                <a:cs typeface="Times New Roman"/>
                <a:sym typeface="Times New Roman"/>
              </a:rPr>
              <a:t>Transmission Control Protocol guarantees the delivery of data through an acknowledgement and ensures the transmission of missing packets if needed. </a:t>
            </a:r>
            <a:endParaRPr sz="2947">
              <a:solidFill>
                <a:srgbClr val="000000"/>
              </a:solidFill>
              <a:latin typeface="Times New Roman"/>
              <a:ea typeface="Times New Roman"/>
              <a:cs typeface="Times New Roman"/>
              <a:sym typeface="Times New Roman"/>
            </a:endParaRPr>
          </a:p>
          <a:p>
            <a:pPr marL="0" lvl="0" indent="0" algn="l" rtl="0">
              <a:spcBef>
                <a:spcPts val="1200"/>
              </a:spcBef>
              <a:spcAft>
                <a:spcPts val="0"/>
              </a:spcAft>
              <a:buClr>
                <a:schemeClr val="dk2"/>
              </a:buClr>
              <a:buSzPct val="37323"/>
              <a:buFont typeface="Arial"/>
              <a:buNone/>
            </a:pPr>
            <a:r>
              <a:rPr lang="ru" sz="2947">
                <a:solidFill>
                  <a:srgbClr val="000000"/>
                </a:solidFill>
                <a:latin typeface="Times New Roman"/>
                <a:ea typeface="Times New Roman"/>
                <a:cs typeface="Times New Roman"/>
                <a:sym typeface="Times New Roman"/>
              </a:rPr>
              <a:t>Unlike TCP, UDP does not verify the connection between the receiving and sending hosts.</a:t>
            </a:r>
            <a:endParaRPr sz="2947">
              <a:solidFill>
                <a:srgbClr val="000000"/>
              </a:solidFill>
              <a:latin typeface="Times New Roman"/>
              <a:ea typeface="Times New Roman"/>
              <a:cs typeface="Times New Roman"/>
              <a:sym typeface="Times New Roman"/>
            </a:endParaRPr>
          </a:p>
          <a:p>
            <a:pPr marL="0" lvl="0" indent="0" algn="l" rtl="0">
              <a:spcBef>
                <a:spcPts val="1200"/>
              </a:spcBef>
              <a:spcAft>
                <a:spcPts val="0"/>
              </a:spcAft>
              <a:buClr>
                <a:schemeClr val="dk2"/>
              </a:buClr>
              <a:buSzPct val="37323"/>
              <a:buFont typeface="Arial"/>
              <a:buNone/>
            </a:pPr>
            <a:r>
              <a:rPr lang="ru" sz="2947">
                <a:solidFill>
                  <a:srgbClr val="000000"/>
                </a:solidFill>
                <a:latin typeface="Times New Roman"/>
                <a:ea typeface="Times New Roman"/>
                <a:cs typeface="Times New Roman"/>
                <a:sym typeface="Times New Roman"/>
              </a:rPr>
              <a:t>This protocol is used when we need real-time communication, for example when making phone calls.</a:t>
            </a:r>
            <a:endParaRPr sz="2947">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endParaRPr>
              <a:solidFill>
                <a:srgbClr val="000000"/>
              </a:solidFill>
              <a:latin typeface="Times New Roman"/>
              <a:ea typeface="Times New Roman"/>
              <a:cs typeface="Times New Roman"/>
              <a:sym typeface="Times New Roman"/>
            </a:endParaRPr>
          </a:p>
        </p:txBody>
      </p:sp>
      <p:pic>
        <p:nvPicPr>
          <p:cNvPr id="288" name="Google Shape;288;p48" descr="TCP/IP Model: What are Layers &amp; Protocol? TCP/IP Stack"/>
          <p:cNvPicPr preferRelativeResize="0"/>
          <p:nvPr/>
        </p:nvPicPr>
        <p:blipFill rotWithShape="1">
          <a:blip r:embed="rId3">
            <a:alphaModFix/>
          </a:blip>
          <a:srcRect l="54367"/>
          <a:stretch/>
        </p:blipFill>
        <p:spPr>
          <a:xfrm>
            <a:off x="-2839526" y="234463"/>
            <a:ext cx="2773900" cy="4909025"/>
          </a:xfrm>
          <a:prstGeom prst="rect">
            <a:avLst/>
          </a:prstGeom>
          <a:noFill/>
          <a:ln w="9525" cap="flat" cmpd="sng">
            <a:solidFill>
              <a:srgbClr val="00FF00"/>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292"/>
        <p:cNvGrpSpPr/>
        <p:nvPr/>
      </p:nvGrpSpPr>
      <p:grpSpPr>
        <a:xfrm>
          <a:off x="0" y="0"/>
          <a:ext cx="0" cy="0"/>
          <a:chOff x="0" y="0"/>
          <a:chExt cx="0" cy="0"/>
        </a:xfrm>
      </p:grpSpPr>
      <p:sp>
        <p:nvSpPr>
          <p:cNvPr id="293" name="Google Shape;293;p49"/>
          <p:cNvSpPr txBox="1">
            <a:spLocks noGrp="1"/>
          </p:cNvSpPr>
          <p:nvPr>
            <p:ph type="body" idx="1"/>
          </p:nvPr>
        </p:nvSpPr>
        <p:spPr>
          <a:xfrm>
            <a:off x="311700" y="389300"/>
            <a:ext cx="8520600" cy="46371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935"/>
              <a:buNone/>
            </a:pPr>
            <a:r>
              <a:rPr lang="ru" sz="2213">
                <a:solidFill>
                  <a:srgbClr val="000000"/>
                </a:solidFill>
                <a:latin typeface="Times New Roman"/>
                <a:ea typeface="Times New Roman"/>
                <a:cs typeface="Times New Roman"/>
                <a:sym typeface="Times New Roman"/>
              </a:rPr>
              <a:t>The Internet layer includes the protocols which are responsible for the logical transmission of data over the entire network. </a:t>
            </a:r>
            <a:endParaRPr sz="2213">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935"/>
              <a:buNone/>
            </a:pPr>
            <a:r>
              <a:rPr lang="ru" sz="2213">
                <a:solidFill>
                  <a:srgbClr val="000000"/>
                </a:solidFill>
                <a:latin typeface="Times New Roman"/>
                <a:ea typeface="Times New Roman"/>
                <a:cs typeface="Times New Roman"/>
                <a:sym typeface="Times New Roman"/>
              </a:rPr>
              <a:t>The primary protocol of this layer is Internet Protocol (IP) which defines how to address and route each data packet to make sure it reaches the right destination. </a:t>
            </a:r>
            <a:endParaRPr sz="2213">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935"/>
              <a:buNone/>
            </a:pPr>
            <a:r>
              <a:rPr lang="ru" sz="2213">
                <a:solidFill>
                  <a:srgbClr val="000000"/>
                </a:solidFill>
                <a:latin typeface="Times New Roman"/>
                <a:ea typeface="Times New Roman"/>
                <a:cs typeface="Times New Roman"/>
                <a:sym typeface="Times New Roman"/>
              </a:rPr>
              <a:t>To this end, both the origin and destination IP addresses are attached to the packet. </a:t>
            </a:r>
            <a:endParaRPr sz="2213">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935"/>
              <a:buFont typeface="Arial"/>
              <a:buNone/>
            </a:pPr>
            <a:r>
              <a:rPr lang="ru" sz="2213">
                <a:solidFill>
                  <a:srgbClr val="000000"/>
                </a:solidFill>
                <a:latin typeface="Times New Roman"/>
                <a:ea typeface="Times New Roman"/>
                <a:cs typeface="Times New Roman"/>
                <a:sym typeface="Times New Roman"/>
              </a:rPr>
              <a:t>Each gateway computer on the network checks the IP address to determine where to forward the message.</a:t>
            </a:r>
            <a:endParaRPr sz="2213">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935"/>
              <a:buNone/>
            </a:pPr>
            <a:r>
              <a:rPr lang="ru" sz="2213">
                <a:solidFill>
                  <a:srgbClr val="000000"/>
                </a:solidFill>
                <a:latin typeface="Times New Roman"/>
                <a:ea typeface="Times New Roman"/>
                <a:cs typeface="Times New Roman"/>
                <a:sym typeface="Times New Roman"/>
              </a:rPr>
              <a:t>The bottom layer of the TCP/IP model is the Network Interface layer. </a:t>
            </a:r>
            <a:endParaRPr sz="2213">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935"/>
              <a:buNone/>
            </a:pPr>
            <a:r>
              <a:rPr lang="ru" sz="2213">
                <a:solidFill>
                  <a:srgbClr val="000000"/>
                </a:solidFill>
                <a:latin typeface="Times New Roman"/>
                <a:ea typeface="Times New Roman"/>
                <a:cs typeface="Times New Roman"/>
                <a:sym typeface="Times New Roman"/>
              </a:rPr>
              <a:t>It includes the protocols required to deliver data across some physical medium. </a:t>
            </a:r>
            <a:endParaRPr sz="2213">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935"/>
              <a:buFont typeface="Arial"/>
              <a:buNone/>
            </a:pPr>
            <a:r>
              <a:rPr lang="ru" sz="2213">
                <a:solidFill>
                  <a:srgbClr val="000000"/>
                </a:solidFill>
                <a:latin typeface="Times New Roman"/>
                <a:ea typeface="Times New Roman"/>
                <a:cs typeface="Times New Roman"/>
                <a:sym typeface="Times New Roman"/>
              </a:rPr>
              <a:t>The best known protocol of this layer is Ethernet, which is frequently used in LAN environments, such as offices, homes, and universities.</a:t>
            </a:r>
            <a:endParaRPr sz="2213">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935"/>
              <a:buFont typeface="Arial"/>
              <a:buNone/>
            </a:pPr>
            <a:endParaRPr sz="2029">
              <a:solidFill>
                <a:srgbClr val="000000"/>
              </a:solidFill>
              <a:latin typeface="Times New Roman"/>
              <a:ea typeface="Times New Roman"/>
              <a:cs typeface="Times New Roman"/>
              <a:sym typeface="Times New Roman"/>
            </a:endParaRPr>
          </a:p>
          <a:p>
            <a:pPr marL="0" lvl="0" indent="0" algn="l" rtl="0">
              <a:lnSpc>
                <a:spcPct val="95000"/>
              </a:lnSpc>
              <a:spcBef>
                <a:spcPts val="1200"/>
              </a:spcBef>
              <a:spcAft>
                <a:spcPts val="1200"/>
              </a:spcAft>
              <a:buSzPts val="935"/>
              <a:buNone/>
            </a:pPr>
            <a:endParaRPr sz="2029">
              <a:solidFill>
                <a:srgbClr val="000000"/>
              </a:solidFill>
              <a:latin typeface="Times New Roman"/>
              <a:ea typeface="Times New Roman"/>
              <a:cs typeface="Times New Roman"/>
              <a:sym typeface="Times New Roman"/>
            </a:endParaRPr>
          </a:p>
        </p:txBody>
      </p:sp>
      <p:pic>
        <p:nvPicPr>
          <p:cNvPr id="294" name="Google Shape;294;p49" descr="TCP/IP Model: What are Layers &amp; Protocol? TCP/IP Stack"/>
          <p:cNvPicPr preferRelativeResize="0"/>
          <p:nvPr/>
        </p:nvPicPr>
        <p:blipFill rotWithShape="1">
          <a:blip r:embed="rId3">
            <a:alphaModFix/>
          </a:blip>
          <a:srcRect l="54367"/>
          <a:stretch/>
        </p:blipFill>
        <p:spPr>
          <a:xfrm>
            <a:off x="-3040626" y="117238"/>
            <a:ext cx="2773900" cy="4909025"/>
          </a:xfrm>
          <a:prstGeom prst="rect">
            <a:avLst/>
          </a:prstGeom>
          <a:noFill/>
          <a:ln w="9525" cap="flat" cmpd="sng">
            <a:solidFill>
              <a:srgbClr val="00FF00"/>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0"/>
          <p:cNvSpPr txBox="1">
            <a:spLocks noGrp="1"/>
          </p:cNvSpPr>
          <p:nvPr>
            <p:ph type="title"/>
          </p:nvPr>
        </p:nvSpPr>
        <p:spPr>
          <a:xfrm>
            <a:off x="4766650" y="445025"/>
            <a:ext cx="4065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ru">
                <a:latin typeface="Times New Roman"/>
                <a:ea typeface="Times New Roman"/>
                <a:cs typeface="Times New Roman"/>
                <a:sym typeface="Times New Roman"/>
              </a:rPr>
              <a:t>Task 12. Fill in the gaps with prepositions:</a:t>
            </a:r>
            <a:endParaRPr>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sp>
        <p:nvSpPr>
          <p:cNvPr id="300" name="Google Shape;300;p50"/>
          <p:cNvSpPr txBox="1">
            <a:spLocks noGrp="1"/>
          </p:cNvSpPr>
          <p:nvPr>
            <p:ph type="body" idx="1"/>
          </p:nvPr>
        </p:nvSpPr>
        <p:spPr>
          <a:xfrm>
            <a:off x="311700" y="1473700"/>
            <a:ext cx="8520600" cy="32712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2"/>
              </a:buClr>
              <a:buSzPts val="1100"/>
              <a:buFont typeface="Arial"/>
              <a:buNone/>
            </a:pPr>
            <a:r>
              <a:rPr lang="ru" sz="2000">
                <a:solidFill>
                  <a:srgbClr val="000000"/>
                </a:solidFill>
                <a:latin typeface="Times New Roman"/>
                <a:ea typeface="Times New Roman"/>
                <a:cs typeface="Times New Roman"/>
                <a:sym typeface="Times New Roman"/>
              </a:rPr>
              <a:t>1. Data is transmitted in small chunks called packets so that they can individually</a:t>
            </a:r>
            <a:endParaRPr sz="2000">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1100"/>
              <a:buFont typeface="Arial"/>
              <a:buNone/>
            </a:pPr>
            <a:r>
              <a:rPr lang="ru" sz="2000">
                <a:solidFill>
                  <a:srgbClr val="000000"/>
                </a:solidFill>
                <a:latin typeface="Times New Roman"/>
                <a:ea typeface="Times New Roman"/>
                <a:cs typeface="Times New Roman"/>
                <a:sym typeface="Times New Roman"/>
              </a:rPr>
              <a:t>take the quickest route ____ the Internet to reach their final destinations.</a:t>
            </a:r>
            <a:endParaRPr sz="2000">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1100"/>
              <a:buFont typeface="Arial"/>
              <a:buNone/>
            </a:pPr>
            <a:r>
              <a:rPr lang="ru" sz="2000">
                <a:solidFill>
                  <a:srgbClr val="000000"/>
                </a:solidFill>
                <a:latin typeface="Times New Roman"/>
                <a:ea typeface="Times New Roman"/>
                <a:cs typeface="Times New Roman"/>
                <a:sym typeface="Times New Roman"/>
              </a:rPr>
              <a:t>2. Satellite Internet providers have the advantage ____ being available in areas</a:t>
            </a:r>
            <a:endParaRPr sz="2000">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1100"/>
              <a:buFont typeface="Arial"/>
              <a:buNone/>
            </a:pPr>
            <a:r>
              <a:rPr lang="ru" sz="2000">
                <a:solidFill>
                  <a:srgbClr val="000000"/>
                </a:solidFill>
                <a:latin typeface="Times New Roman"/>
                <a:ea typeface="Times New Roman"/>
                <a:cs typeface="Times New Roman"/>
                <a:sym typeface="Times New Roman"/>
              </a:rPr>
              <a:t>where cable, fiber, and even phone lines don’t reach.</a:t>
            </a:r>
            <a:endParaRPr sz="2000">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1100"/>
              <a:buFont typeface="Arial"/>
              <a:buNone/>
            </a:pPr>
            <a:r>
              <a:rPr lang="ru" sz="2000">
                <a:solidFill>
                  <a:srgbClr val="000000"/>
                </a:solidFill>
                <a:latin typeface="Times New Roman"/>
                <a:ea typeface="Times New Roman"/>
                <a:cs typeface="Times New Roman"/>
                <a:sym typeface="Times New Roman"/>
              </a:rPr>
              <a:t>3. The OSI model has seven layers compared ____ four layers of the TCP/IP</a:t>
            </a:r>
            <a:endParaRPr sz="2000">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1100"/>
              <a:buFont typeface="Arial"/>
              <a:buNone/>
            </a:pPr>
            <a:r>
              <a:rPr lang="ru" sz="2000">
                <a:solidFill>
                  <a:srgbClr val="000000"/>
                </a:solidFill>
                <a:latin typeface="Times New Roman"/>
                <a:ea typeface="Times New Roman"/>
                <a:cs typeface="Times New Roman"/>
                <a:sym typeface="Times New Roman"/>
              </a:rPr>
              <a:t>model.</a:t>
            </a:r>
            <a:endParaRPr sz="2000">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1100"/>
              <a:buFont typeface="Arial"/>
              <a:buNone/>
            </a:pPr>
            <a:r>
              <a:rPr lang="ru" sz="2000">
                <a:solidFill>
                  <a:srgbClr val="000000"/>
                </a:solidFill>
                <a:latin typeface="Times New Roman"/>
                <a:ea typeface="Times New Roman"/>
                <a:cs typeface="Times New Roman"/>
                <a:sym typeface="Times New Roman"/>
              </a:rPr>
              <a:t>4. The switches usually operate ____ data link layer.</a:t>
            </a:r>
            <a:endParaRPr sz="2000">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1100"/>
              <a:buFont typeface="Arial"/>
              <a:buNone/>
            </a:pPr>
            <a:r>
              <a:rPr lang="ru" sz="2000">
                <a:solidFill>
                  <a:srgbClr val="000000"/>
                </a:solidFill>
                <a:latin typeface="Times New Roman"/>
                <a:ea typeface="Times New Roman"/>
                <a:cs typeface="Times New Roman"/>
                <a:sym typeface="Times New Roman"/>
              </a:rPr>
              <a:t>5. The TCP/IP model can be used _____ a reference to help understand how</a:t>
            </a:r>
            <a:endParaRPr sz="2000">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1100"/>
              <a:buFont typeface="Arial"/>
              <a:buNone/>
            </a:pPr>
            <a:r>
              <a:rPr lang="ru" sz="2000">
                <a:solidFill>
                  <a:srgbClr val="000000"/>
                </a:solidFill>
                <a:latin typeface="Times New Roman"/>
                <a:ea typeface="Times New Roman"/>
                <a:cs typeface="Times New Roman"/>
                <a:sym typeface="Times New Roman"/>
              </a:rPr>
              <a:t>networks operate.</a:t>
            </a:r>
            <a:endParaRPr sz="2000">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1100"/>
              <a:buFont typeface="Arial"/>
              <a:buNone/>
            </a:pPr>
            <a:r>
              <a:rPr lang="ru" sz="2000">
                <a:solidFill>
                  <a:srgbClr val="000000"/>
                </a:solidFill>
                <a:latin typeface="Times New Roman"/>
                <a:ea typeface="Times New Roman"/>
                <a:cs typeface="Times New Roman"/>
                <a:sym typeface="Times New Roman"/>
              </a:rPr>
              <a:t>6. The key responsibility ____ physical layer is to carry the data across physical</a:t>
            </a:r>
            <a:endParaRPr sz="2000">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None/>
            </a:pPr>
            <a:r>
              <a:rPr lang="ru" sz="2000">
                <a:solidFill>
                  <a:srgbClr val="000000"/>
                </a:solidFill>
                <a:latin typeface="Times New Roman"/>
                <a:ea typeface="Times New Roman"/>
                <a:cs typeface="Times New Roman"/>
                <a:sym typeface="Times New Roman"/>
              </a:rPr>
              <a:t>channels.</a:t>
            </a:r>
            <a:endParaRPr sz="2000">
              <a:solidFill>
                <a:srgbClr val="000000"/>
              </a:solidFill>
              <a:latin typeface="Times New Roman"/>
              <a:ea typeface="Times New Roman"/>
              <a:cs typeface="Times New Roman"/>
              <a:sym typeface="Times New Roman"/>
            </a:endParaRPr>
          </a:p>
        </p:txBody>
      </p:sp>
      <p:sp>
        <p:nvSpPr>
          <p:cNvPr id="301" name="Google Shape;301;p50"/>
          <p:cNvSpPr txBox="1"/>
          <p:nvPr/>
        </p:nvSpPr>
        <p:spPr>
          <a:xfrm>
            <a:off x="1055075" y="556625"/>
            <a:ext cx="3000000" cy="507900"/>
          </a:xfrm>
          <a:prstGeom prst="rect">
            <a:avLst/>
          </a:prstGeom>
          <a:solidFill>
            <a:srgbClr val="F9CB9C"/>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2100" b="1">
                <a:latin typeface="Times New Roman"/>
                <a:ea typeface="Times New Roman"/>
                <a:cs typeface="Times New Roman"/>
                <a:sym typeface="Times New Roman"/>
              </a:rPr>
              <a:t>of / to / as / at / of / over</a:t>
            </a:r>
            <a:endParaRPr sz="2100" b="1">
              <a:latin typeface="Times New Roman"/>
              <a:ea typeface="Times New Roman"/>
              <a:cs typeface="Times New Roman"/>
              <a:sym typeface="Times New Roman"/>
            </a:endParaRPr>
          </a:p>
        </p:txBody>
      </p:sp>
      <p:sp>
        <p:nvSpPr>
          <p:cNvPr id="302" name="Google Shape;302;p50"/>
          <p:cNvSpPr/>
          <p:nvPr/>
        </p:nvSpPr>
        <p:spPr>
          <a:xfrm>
            <a:off x="-2237875" y="902200"/>
            <a:ext cx="1890300" cy="2110200"/>
          </a:xfrm>
          <a:prstGeom prst="rect">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1. over</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2. of</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3. to</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4. at</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5. as</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6. of</a:t>
            </a:r>
            <a:endParaRPr>
              <a:latin typeface="Source Sans Pro"/>
              <a:ea typeface="Source Sans Pro"/>
              <a:cs typeface="Source Sans Pro"/>
              <a:sym typeface="Source Sans Pro"/>
            </a:endParaRPr>
          </a:p>
        </p:txBody>
      </p:sp>
      <p:pic>
        <p:nvPicPr>
          <p:cNvPr id="303" name="Google Shape;303;p50"/>
          <p:cNvPicPr preferRelativeResize="0"/>
          <p:nvPr/>
        </p:nvPicPr>
        <p:blipFill>
          <a:blip r:embed="rId3">
            <a:alphaModFix/>
          </a:blip>
          <a:stretch>
            <a:fillRect/>
          </a:stretch>
        </p:blipFill>
        <p:spPr>
          <a:xfrm>
            <a:off x="-2280225" y="974939"/>
            <a:ext cx="1975011" cy="1964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1"/>
          <p:cNvSpPr txBox="1">
            <a:spLocks noGrp="1"/>
          </p:cNvSpPr>
          <p:nvPr>
            <p:ph type="title"/>
          </p:nvPr>
        </p:nvSpPr>
        <p:spPr>
          <a:xfrm>
            <a:off x="7003275" y="137300"/>
            <a:ext cx="1779900" cy="196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990"/>
              <a:buFont typeface="Arial"/>
              <a:buNone/>
            </a:pPr>
            <a:r>
              <a:rPr lang="ru" sz="1800">
                <a:latin typeface="Times New Roman"/>
                <a:ea typeface="Times New Roman"/>
                <a:cs typeface="Times New Roman"/>
                <a:sym typeface="Times New Roman"/>
              </a:rPr>
              <a:t>Task 13. Fill in the gaps in the text and answer the questions.</a:t>
            </a:r>
            <a:endParaRPr sz="1800">
              <a:latin typeface="Times New Roman"/>
              <a:ea typeface="Times New Roman"/>
              <a:cs typeface="Times New Roman"/>
              <a:sym typeface="Times New Roman"/>
            </a:endParaRPr>
          </a:p>
          <a:p>
            <a:pPr marL="0" lvl="0" indent="0" algn="l" rtl="0">
              <a:spcBef>
                <a:spcPts val="0"/>
              </a:spcBef>
              <a:spcAft>
                <a:spcPts val="0"/>
              </a:spcAft>
              <a:buSzPts val="990"/>
              <a:buNone/>
            </a:pPr>
            <a:endParaRPr sz="1800">
              <a:latin typeface="Times New Roman"/>
              <a:ea typeface="Times New Roman"/>
              <a:cs typeface="Times New Roman"/>
              <a:sym typeface="Times New Roman"/>
            </a:endParaRPr>
          </a:p>
        </p:txBody>
      </p:sp>
      <p:sp>
        <p:nvSpPr>
          <p:cNvPr id="309" name="Google Shape;309;p51"/>
          <p:cNvSpPr txBox="1">
            <a:spLocks noGrp="1"/>
          </p:cNvSpPr>
          <p:nvPr>
            <p:ph type="body" idx="1"/>
          </p:nvPr>
        </p:nvSpPr>
        <p:spPr>
          <a:xfrm>
            <a:off x="0" y="0"/>
            <a:ext cx="6730200" cy="50061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688"/>
              <a:buNone/>
            </a:pPr>
            <a:r>
              <a:rPr lang="ru" sz="1625" b="1">
                <a:solidFill>
                  <a:srgbClr val="000000"/>
                </a:solidFill>
                <a:latin typeface="Times New Roman"/>
                <a:ea typeface="Times New Roman"/>
                <a:cs typeface="Times New Roman"/>
                <a:sym typeface="Times New Roman"/>
              </a:rPr>
              <a:t>The World Wide Web</a:t>
            </a:r>
            <a:endParaRPr sz="1625">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688"/>
              <a:buFont typeface="Arial"/>
              <a:buNone/>
            </a:pPr>
            <a:r>
              <a:rPr lang="ru" sz="1625">
                <a:solidFill>
                  <a:srgbClr val="000000"/>
                </a:solidFill>
                <a:latin typeface="Times New Roman"/>
                <a:ea typeface="Times New Roman"/>
                <a:cs typeface="Times New Roman"/>
                <a:sym typeface="Times New Roman"/>
              </a:rPr>
              <a:t>The World Wide Web (WWW), commonly (1) ______ to as the Web, is an</a:t>
            </a:r>
            <a:endParaRPr sz="1625">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688"/>
              <a:buFont typeface="Arial"/>
              <a:buNone/>
            </a:pPr>
            <a:r>
              <a:rPr lang="ru" sz="1625">
                <a:solidFill>
                  <a:srgbClr val="000000"/>
                </a:solidFill>
                <a:latin typeface="Times New Roman"/>
                <a:ea typeface="Times New Roman"/>
                <a:cs typeface="Times New Roman"/>
                <a:sym typeface="Times New Roman"/>
              </a:rPr>
              <a:t>information system accessible through the Internet where documents and other web</a:t>
            </a:r>
            <a:endParaRPr sz="1625">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688"/>
              <a:buFont typeface="Arial"/>
              <a:buNone/>
            </a:pPr>
            <a:r>
              <a:rPr lang="ru" sz="1625">
                <a:solidFill>
                  <a:srgbClr val="000000"/>
                </a:solidFill>
                <a:latin typeface="Times New Roman"/>
                <a:ea typeface="Times New Roman"/>
                <a:cs typeface="Times New Roman"/>
                <a:sym typeface="Times New Roman"/>
              </a:rPr>
              <a:t>resources are identified by a Uniform Resource Locator (URL). The resources of the Web can be (2) ______ through a software application called a web browser. The Web is a hypertext-based system (hypertext is a text that contains (3) ______ to other documents). You can (4) ______ on keywords or buttons that take you to other pages or other websites. This is possible because browsers understand Hypertext Markup Language (HTML), (5) ______ used to indicate how a web page is formatted and displayed.</a:t>
            </a:r>
            <a:endParaRPr sz="1625">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688"/>
              <a:buFont typeface="Arial"/>
              <a:buNone/>
            </a:pPr>
            <a:r>
              <a:rPr lang="ru" sz="1625">
                <a:solidFill>
                  <a:srgbClr val="000000"/>
                </a:solidFill>
                <a:latin typeface="Times New Roman"/>
                <a:ea typeface="Times New Roman"/>
                <a:cs typeface="Times New Roman"/>
                <a:sym typeface="Times New Roman"/>
              </a:rPr>
              <a:t>The World Wide Web is not (6) ______ with the Internet, which pre-existed the</a:t>
            </a:r>
            <a:endParaRPr sz="1625">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SzPts val="688"/>
              <a:buNone/>
            </a:pPr>
            <a:r>
              <a:rPr lang="ru" sz="1625">
                <a:solidFill>
                  <a:srgbClr val="000000"/>
                </a:solidFill>
                <a:latin typeface="Times New Roman"/>
                <a:ea typeface="Times New Roman"/>
                <a:cs typeface="Times New Roman"/>
                <a:sym typeface="Times New Roman"/>
              </a:rPr>
              <a:t>Web and upon which the Web is built. English (7) ______ Tim Berners-Lee invented the World Wide Web in 1989. He wrote the first (8) ______ in 1990 while employed at CERN near Geneva, Switzerland. The browser was released (9) ______ CERN to other research institutions in January 1991, and then to the general public in August 1991. The Web began to enter (10) ______ use in 1993/ 1994, when websites for general use started to become available. Nowadays the Web serves billions of users worldwide, as it is one of the best resources for (11) ______ information.</a:t>
            </a:r>
            <a:endParaRPr sz="1625">
              <a:solidFill>
                <a:srgbClr val="000000"/>
              </a:solidFill>
              <a:latin typeface="Times New Roman"/>
              <a:ea typeface="Times New Roman"/>
              <a:cs typeface="Times New Roman"/>
              <a:sym typeface="Times New Roman"/>
            </a:endParaRPr>
          </a:p>
        </p:txBody>
      </p:sp>
      <p:sp>
        <p:nvSpPr>
          <p:cNvPr id="310" name="Google Shape;310;p51"/>
          <p:cNvSpPr txBox="1"/>
          <p:nvPr/>
        </p:nvSpPr>
        <p:spPr>
          <a:xfrm>
            <a:off x="6730275" y="1671300"/>
            <a:ext cx="2325900" cy="3401700"/>
          </a:xfrm>
          <a:prstGeom prst="rect">
            <a:avLst/>
          </a:prstGeom>
          <a:solidFill>
            <a:srgbClr val="9FC5E8"/>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900" b="1">
                <a:latin typeface="Times New Roman"/>
                <a:ea typeface="Times New Roman"/>
                <a:cs typeface="Times New Roman"/>
                <a:sym typeface="Times New Roman"/>
              </a:rPr>
              <a:t>accessed / </a:t>
            </a:r>
            <a:endParaRPr sz="1900" b="1">
              <a:latin typeface="Times New Roman"/>
              <a:ea typeface="Times New Roman"/>
              <a:cs typeface="Times New Roman"/>
              <a:sym typeface="Times New Roman"/>
            </a:endParaRPr>
          </a:p>
          <a:p>
            <a:pPr marL="0" lvl="0" indent="0" algn="ctr" rtl="0">
              <a:spcBef>
                <a:spcPts val="0"/>
              </a:spcBef>
              <a:spcAft>
                <a:spcPts val="0"/>
              </a:spcAft>
              <a:buNone/>
            </a:pPr>
            <a:r>
              <a:rPr lang="ru" sz="1900" b="1">
                <a:latin typeface="Times New Roman"/>
                <a:ea typeface="Times New Roman"/>
                <a:cs typeface="Times New Roman"/>
                <a:sym typeface="Times New Roman"/>
              </a:rPr>
              <a:t>referred / </a:t>
            </a:r>
            <a:endParaRPr sz="1900" b="1">
              <a:latin typeface="Times New Roman"/>
              <a:ea typeface="Times New Roman"/>
              <a:cs typeface="Times New Roman"/>
              <a:sym typeface="Times New Roman"/>
            </a:endParaRPr>
          </a:p>
          <a:p>
            <a:pPr marL="0" lvl="0" indent="0" algn="ctr" rtl="0">
              <a:spcBef>
                <a:spcPts val="0"/>
              </a:spcBef>
              <a:spcAft>
                <a:spcPts val="0"/>
              </a:spcAft>
              <a:buNone/>
            </a:pPr>
            <a:r>
              <a:rPr lang="ru" sz="1900" b="1">
                <a:latin typeface="Times New Roman"/>
                <a:ea typeface="Times New Roman"/>
                <a:cs typeface="Times New Roman"/>
                <a:sym typeface="Times New Roman"/>
              </a:rPr>
              <a:t>hyperlinks / </a:t>
            </a:r>
            <a:endParaRPr sz="1900" b="1">
              <a:latin typeface="Times New Roman"/>
              <a:ea typeface="Times New Roman"/>
              <a:cs typeface="Times New Roman"/>
              <a:sym typeface="Times New Roman"/>
            </a:endParaRPr>
          </a:p>
          <a:p>
            <a:pPr marL="0" lvl="0" indent="0" algn="ctr" rtl="0">
              <a:spcBef>
                <a:spcPts val="0"/>
              </a:spcBef>
              <a:spcAft>
                <a:spcPts val="0"/>
              </a:spcAft>
              <a:buNone/>
            </a:pPr>
            <a:r>
              <a:rPr lang="ru" sz="1900" b="1">
                <a:latin typeface="Times New Roman"/>
                <a:ea typeface="Times New Roman"/>
                <a:cs typeface="Times New Roman"/>
                <a:sym typeface="Times New Roman"/>
              </a:rPr>
              <a:t>a set of instructions / synonymous /</a:t>
            </a:r>
            <a:endParaRPr sz="1900" b="1">
              <a:latin typeface="Times New Roman"/>
              <a:ea typeface="Times New Roman"/>
              <a:cs typeface="Times New Roman"/>
              <a:sym typeface="Times New Roman"/>
            </a:endParaRPr>
          </a:p>
          <a:p>
            <a:pPr marL="0" lvl="0" indent="0" algn="ctr" rtl="0">
              <a:spcBef>
                <a:spcPts val="0"/>
              </a:spcBef>
              <a:spcAft>
                <a:spcPts val="0"/>
              </a:spcAft>
              <a:buNone/>
            </a:pPr>
            <a:r>
              <a:rPr lang="ru" sz="1900" b="1">
                <a:latin typeface="Times New Roman"/>
                <a:ea typeface="Times New Roman"/>
                <a:cs typeface="Times New Roman"/>
                <a:sym typeface="Times New Roman"/>
              </a:rPr>
              <a:t>click / </a:t>
            </a:r>
            <a:endParaRPr sz="1900" b="1">
              <a:latin typeface="Times New Roman"/>
              <a:ea typeface="Times New Roman"/>
              <a:cs typeface="Times New Roman"/>
              <a:sym typeface="Times New Roman"/>
            </a:endParaRPr>
          </a:p>
          <a:p>
            <a:pPr marL="0" lvl="0" indent="0" algn="ctr" rtl="0">
              <a:spcBef>
                <a:spcPts val="0"/>
              </a:spcBef>
              <a:spcAft>
                <a:spcPts val="0"/>
              </a:spcAft>
              <a:buNone/>
            </a:pPr>
            <a:r>
              <a:rPr lang="ru" sz="1900" b="1">
                <a:latin typeface="Times New Roman"/>
                <a:ea typeface="Times New Roman"/>
                <a:cs typeface="Times New Roman"/>
                <a:sym typeface="Times New Roman"/>
              </a:rPr>
              <a:t>scientist / </a:t>
            </a:r>
            <a:endParaRPr sz="1900" b="1">
              <a:latin typeface="Times New Roman"/>
              <a:ea typeface="Times New Roman"/>
              <a:cs typeface="Times New Roman"/>
              <a:sym typeface="Times New Roman"/>
            </a:endParaRPr>
          </a:p>
          <a:p>
            <a:pPr marL="0" lvl="0" indent="0" algn="ctr" rtl="0">
              <a:spcBef>
                <a:spcPts val="0"/>
              </a:spcBef>
              <a:spcAft>
                <a:spcPts val="0"/>
              </a:spcAft>
              <a:buNone/>
            </a:pPr>
            <a:r>
              <a:rPr lang="ru" sz="1900" b="1">
                <a:latin typeface="Times New Roman"/>
                <a:ea typeface="Times New Roman"/>
                <a:cs typeface="Times New Roman"/>
                <a:sym typeface="Times New Roman"/>
              </a:rPr>
              <a:t>web browser / up-to-date / everyday / </a:t>
            </a:r>
            <a:endParaRPr sz="1900" b="1">
              <a:latin typeface="Times New Roman"/>
              <a:ea typeface="Times New Roman"/>
              <a:cs typeface="Times New Roman"/>
              <a:sym typeface="Times New Roman"/>
            </a:endParaRPr>
          </a:p>
          <a:p>
            <a:pPr marL="0" lvl="0" indent="0" algn="ctr" rtl="0">
              <a:spcBef>
                <a:spcPts val="0"/>
              </a:spcBef>
              <a:spcAft>
                <a:spcPts val="0"/>
              </a:spcAft>
              <a:buNone/>
            </a:pPr>
            <a:r>
              <a:rPr lang="ru" sz="1900" b="1">
                <a:latin typeface="Times New Roman"/>
                <a:ea typeface="Times New Roman"/>
                <a:cs typeface="Times New Roman"/>
                <a:sym typeface="Times New Roman"/>
              </a:rPr>
              <a:t>outside</a:t>
            </a:r>
            <a:endParaRPr sz="1900" b="1">
              <a:latin typeface="Times New Roman"/>
              <a:ea typeface="Times New Roman"/>
              <a:cs typeface="Times New Roman"/>
              <a:sym typeface="Times New Roman"/>
            </a:endParaRPr>
          </a:p>
        </p:txBody>
      </p:sp>
      <p:sp>
        <p:nvSpPr>
          <p:cNvPr id="311" name="Google Shape;311;p51"/>
          <p:cNvSpPr/>
          <p:nvPr/>
        </p:nvSpPr>
        <p:spPr>
          <a:xfrm>
            <a:off x="9690350" y="902200"/>
            <a:ext cx="2769600" cy="34017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1. referred</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2. accessed</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3. hyperlinks</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4. click</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5. a set of instruction</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6. synonymous</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7. scientist</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8. web browser</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9. outside</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10. everyday</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11. up-to-date</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endParaRPr>
              <a:latin typeface="Source Sans Pro"/>
              <a:ea typeface="Source Sans Pro"/>
              <a:cs typeface="Source Sans Pro"/>
              <a:sym typeface="Source Sans Pro"/>
            </a:endParaRPr>
          </a:p>
        </p:txBody>
      </p:sp>
      <p:pic>
        <p:nvPicPr>
          <p:cNvPr id="312" name="Google Shape;312;p51"/>
          <p:cNvPicPr preferRelativeResize="0"/>
          <p:nvPr/>
        </p:nvPicPr>
        <p:blipFill>
          <a:blip r:embed="rId3">
            <a:alphaModFix/>
          </a:blip>
          <a:stretch>
            <a:fillRect/>
          </a:stretch>
        </p:blipFill>
        <p:spPr>
          <a:xfrm>
            <a:off x="9753125" y="1281025"/>
            <a:ext cx="2644050" cy="2644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latin typeface="Times New Roman"/>
                <a:ea typeface="Times New Roman"/>
                <a:cs typeface="Times New Roman"/>
                <a:sym typeface="Times New Roman"/>
              </a:rPr>
              <a:t>Task 14. Translate the following sentences from Russian into English</a:t>
            </a:r>
            <a:endParaRPr>
              <a:latin typeface="Times New Roman"/>
              <a:ea typeface="Times New Roman"/>
              <a:cs typeface="Times New Roman"/>
              <a:sym typeface="Times New Roman"/>
            </a:endParaRPr>
          </a:p>
        </p:txBody>
      </p:sp>
      <p:sp>
        <p:nvSpPr>
          <p:cNvPr id="318" name="Google Shape;318;p52"/>
          <p:cNvSpPr txBox="1">
            <a:spLocks noGrp="1"/>
          </p:cNvSpPr>
          <p:nvPr>
            <p:ph type="body" idx="1"/>
          </p:nvPr>
        </p:nvSpPr>
        <p:spPr>
          <a:xfrm>
            <a:off x="461550" y="1503000"/>
            <a:ext cx="8220900" cy="36405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2"/>
              </a:buClr>
              <a:buSzPts val="358"/>
              <a:buFont typeface="Arial"/>
              <a:buNone/>
            </a:pPr>
            <a:r>
              <a:rPr lang="ru" sz="1573">
                <a:solidFill>
                  <a:srgbClr val="000000"/>
                </a:solidFill>
                <a:latin typeface="Times New Roman"/>
                <a:ea typeface="Times New Roman"/>
                <a:cs typeface="Times New Roman"/>
                <a:sym typeface="Times New Roman"/>
              </a:rPr>
              <a:t>1. Спутниковый Интернет является хорошим решением для сельских районов, где нет телефонных линий.</a:t>
            </a:r>
            <a:endParaRPr sz="1573">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358"/>
              <a:buFont typeface="Arial"/>
              <a:buNone/>
            </a:pPr>
            <a:r>
              <a:rPr lang="ru" sz="1573">
                <a:solidFill>
                  <a:srgbClr val="000000"/>
                </a:solidFill>
                <a:latin typeface="Times New Roman"/>
                <a:ea typeface="Times New Roman"/>
                <a:cs typeface="Times New Roman"/>
                <a:sym typeface="Times New Roman"/>
              </a:rPr>
              <a:t>2. Технология Wi-Fi использует радиоволны, чтобы передавать сигнал.</a:t>
            </a:r>
            <a:endParaRPr sz="1573">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358"/>
              <a:buFont typeface="Arial"/>
              <a:buNone/>
            </a:pPr>
            <a:r>
              <a:rPr lang="ru" sz="1573">
                <a:solidFill>
                  <a:srgbClr val="000000"/>
                </a:solidFill>
                <a:latin typeface="Times New Roman"/>
                <a:ea typeface="Times New Roman"/>
                <a:cs typeface="Times New Roman"/>
                <a:sym typeface="Times New Roman"/>
              </a:rPr>
              <a:t>3. Технологии доступа к Интернету постоянно меняются и совершенствуются.</a:t>
            </a:r>
            <a:endParaRPr sz="1573">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358"/>
              <a:buFont typeface="Arial"/>
              <a:buNone/>
            </a:pPr>
            <a:r>
              <a:rPr lang="ru" sz="1573">
                <a:solidFill>
                  <a:srgbClr val="000000"/>
                </a:solidFill>
                <a:latin typeface="Times New Roman"/>
                <a:ea typeface="Times New Roman"/>
                <a:cs typeface="Times New Roman"/>
                <a:sym typeface="Times New Roman"/>
              </a:rPr>
              <a:t>4. Модем преобразовывает цифровой сигнал в аналоговый и наоборот, чтобы данные можно было передать по телефонным линиям.</a:t>
            </a:r>
            <a:endParaRPr sz="1573">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358"/>
              <a:buFont typeface="Arial"/>
              <a:buNone/>
            </a:pPr>
            <a:r>
              <a:rPr lang="ru" sz="1573">
                <a:solidFill>
                  <a:srgbClr val="000000"/>
                </a:solidFill>
                <a:latin typeface="Times New Roman"/>
                <a:ea typeface="Times New Roman"/>
                <a:cs typeface="Times New Roman"/>
                <a:sym typeface="Times New Roman"/>
              </a:rPr>
              <a:t>5. Цифровая абонентская линия является более быстрым вариантом доступа к Интернету, чем коммутируемый доступ.</a:t>
            </a:r>
            <a:endParaRPr sz="1573">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358"/>
              <a:buFont typeface="Arial"/>
              <a:buNone/>
            </a:pPr>
            <a:r>
              <a:rPr lang="ru" sz="1573">
                <a:solidFill>
                  <a:srgbClr val="000000"/>
                </a:solidFill>
                <a:latin typeface="Times New Roman"/>
                <a:ea typeface="Times New Roman"/>
                <a:cs typeface="Times New Roman"/>
                <a:sym typeface="Times New Roman"/>
              </a:rPr>
              <a:t>6. Сотовая сеть использует специальные базовые станции для передачи сигнала.</a:t>
            </a:r>
            <a:endParaRPr sz="1573">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358"/>
              <a:buFont typeface="Arial"/>
              <a:buNone/>
            </a:pPr>
            <a:r>
              <a:rPr lang="ru" sz="1573">
                <a:solidFill>
                  <a:srgbClr val="000000"/>
                </a:solidFill>
                <a:latin typeface="Times New Roman"/>
                <a:ea typeface="Times New Roman"/>
                <a:cs typeface="Times New Roman"/>
                <a:sym typeface="Times New Roman"/>
              </a:rPr>
              <a:t>7. Всемирная паутина является одним из лучших источников последней информации.</a:t>
            </a:r>
            <a:endParaRPr sz="1573">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358"/>
              <a:buFont typeface="Arial"/>
              <a:buNone/>
            </a:pPr>
            <a:r>
              <a:rPr lang="ru" sz="1573">
                <a:solidFill>
                  <a:srgbClr val="000000"/>
                </a:solidFill>
                <a:latin typeface="Times New Roman"/>
                <a:ea typeface="Times New Roman"/>
                <a:cs typeface="Times New Roman"/>
                <a:sym typeface="Times New Roman"/>
              </a:rPr>
              <a:t>8. Оптоволоконный кабель имеет значительные преимущества по сравнению с медным проводом.</a:t>
            </a:r>
            <a:endParaRPr sz="1573">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358"/>
              <a:buFont typeface="Arial"/>
              <a:buNone/>
            </a:pPr>
            <a:r>
              <a:rPr lang="ru" sz="1573">
                <a:solidFill>
                  <a:srgbClr val="000000"/>
                </a:solidFill>
                <a:latin typeface="Times New Roman"/>
                <a:ea typeface="Times New Roman"/>
                <a:cs typeface="Times New Roman"/>
                <a:sym typeface="Times New Roman"/>
              </a:rPr>
              <a:t>9. Протокол передачи файлов (FTP) был разработан для передачи данных между клиентом и сервером.</a:t>
            </a:r>
            <a:endParaRPr sz="1573">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0"/>
              </a:spcAft>
              <a:buClr>
                <a:schemeClr val="dk2"/>
              </a:buClr>
              <a:buSzPts val="358"/>
              <a:buFont typeface="Arial"/>
              <a:buNone/>
            </a:pPr>
            <a:endParaRPr sz="685"/>
          </a:p>
          <a:p>
            <a:pPr marL="0" lvl="0" indent="0" algn="l" rtl="0">
              <a:lnSpc>
                <a:spcPct val="95000"/>
              </a:lnSpc>
              <a:spcBef>
                <a:spcPts val="0"/>
              </a:spcBef>
              <a:spcAft>
                <a:spcPts val="0"/>
              </a:spcAft>
              <a:buSzPts val="358"/>
              <a:buNone/>
            </a:pPr>
            <a:endParaRPr sz="685"/>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3"/>
          <p:cNvSpPr txBox="1">
            <a:spLocks noGrp="1"/>
          </p:cNvSpPr>
          <p:nvPr>
            <p:ph type="title"/>
          </p:nvPr>
        </p:nvSpPr>
        <p:spPr>
          <a:xfrm>
            <a:off x="6832800" y="190500"/>
            <a:ext cx="19995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ru">
                <a:latin typeface="Times New Roman"/>
                <a:ea typeface="Times New Roman"/>
                <a:cs typeface="Times New Roman"/>
                <a:sym typeface="Times New Roman"/>
              </a:rPr>
              <a:t>Task 15. Fill in the gaps with the correct prepositions:</a:t>
            </a:r>
            <a:endParaRPr>
              <a:latin typeface="Times New Roman"/>
              <a:ea typeface="Times New Roman"/>
              <a:cs typeface="Times New Roman"/>
              <a:sym typeface="Times New Roman"/>
            </a:endParaRPr>
          </a:p>
          <a:p>
            <a:pPr marL="0" lvl="0" indent="0" algn="l" rtl="0">
              <a:spcBef>
                <a:spcPts val="0"/>
              </a:spcBef>
              <a:spcAft>
                <a:spcPts val="0"/>
              </a:spcAft>
              <a:buClr>
                <a:schemeClr val="dk2"/>
              </a:buClr>
              <a:buSzPct val="36666"/>
              <a:buFont typeface="Arial"/>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324" name="Google Shape;324;p53"/>
          <p:cNvSpPr txBox="1">
            <a:spLocks noGrp="1"/>
          </p:cNvSpPr>
          <p:nvPr>
            <p:ph type="body" idx="1"/>
          </p:nvPr>
        </p:nvSpPr>
        <p:spPr>
          <a:xfrm>
            <a:off x="311700" y="0"/>
            <a:ext cx="6418500" cy="50700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Clr>
                <a:schemeClr val="dk2"/>
              </a:buClr>
              <a:buSzPts val="770"/>
              <a:buFont typeface="Arial"/>
              <a:buNone/>
            </a:pPr>
            <a:r>
              <a:rPr lang="ru" sz="1750">
                <a:solidFill>
                  <a:srgbClr val="000000"/>
                </a:solidFill>
                <a:latin typeface="Times New Roman"/>
                <a:ea typeface="Times New Roman"/>
                <a:cs typeface="Times New Roman"/>
                <a:sym typeface="Times New Roman"/>
              </a:rPr>
              <a:t>1. DSL service can be delivered simultaneously ______ wired telephone service over the same telephone line.</a:t>
            </a:r>
            <a:endParaRPr sz="1750">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770"/>
              <a:buFont typeface="Arial"/>
              <a:buNone/>
            </a:pPr>
            <a:r>
              <a:rPr lang="ru" sz="1750">
                <a:solidFill>
                  <a:srgbClr val="000000"/>
                </a:solidFill>
                <a:latin typeface="Times New Roman"/>
                <a:ea typeface="Times New Roman"/>
                <a:cs typeface="Times New Roman"/>
                <a:sym typeface="Times New Roman"/>
              </a:rPr>
              <a:t>2. The Internet is a worldwide computer network that transmits a variety ______ data and media across interconnected devices.</a:t>
            </a:r>
            <a:endParaRPr sz="1750">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770"/>
              <a:buFont typeface="Arial"/>
              <a:buNone/>
            </a:pPr>
            <a:r>
              <a:rPr lang="ru" sz="1750">
                <a:solidFill>
                  <a:srgbClr val="000000"/>
                </a:solidFill>
                <a:latin typeface="Times New Roman"/>
                <a:ea typeface="Times New Roman"/>
                <a:cs typeface="Times New Roman"/>
                <a:sym typeface="Times New Roman"/>
              </a:rPr>
              <a:t>3. An IP address is a series of four numbers separated _____ dots, for example: 192.168.2.10.</a:t>
            </a:r>
            <a:endParaRPr sz="1750">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770"/>
              <a:buFont typeface="Arial"/>
              <a:buNone/>
            </a:pPr>
            <a:r>
              <a:rPr lang="ru" sz="1750">
                <a:solidFill>
                  <a:srgbClr val="000000"/>
                </a:solidFill>
                <a:latin typeface="Times New Roman"/>
                <a:ea typeface="Times New Roman"/>
                <a:cs typeface="Times New Roman"/>
                <a:sym typeface="Times New Roman"/>
              </a:rPr>
              <a:t>4. TCP/ IP specifies how data is exchanged over the Internet and how it should be broken down ______ packets, transmitted, and received at the destination.</a:t>
            </a:r>
            <a:endParaRPr sz="1750">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770"/>
              <a:buFont typeface="Arial"/>
              <a:buNone/>
            </a:pPr>
            <a:r>
              <a:rPr lang="ru" sz="1750">
                <a:solidFill>
                  <a:srgbClr val="000000"/>
                </a:solidFill>
                <a:latin typeface="Times New Roman"/>
                <a:ea typeface="Times New Roman"/>
                <a:cs typeface="Times New Roman"/>
                <a:sym typeface="Times New Roman"/>
              </a:rPr>
              <a:t>5. Transmission Control Protocol guarantees the delivery of data _____ an</a:t>
            </a:r>
            <a:endParaRPr sz="1750">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770"/>
              <a:buFont typeface="Arial"/>
              <a:buNone/>
            </a:pPr>
            <a:r>
              <a:rPr lang="ru" sz="1750">
                <a:solidFill>
                  <a:srgbClr val="000000"/>
                </a:solidFill>
                <a:latin typeface="Times New Roman"/>
                <a:ea typeface="Times New Roman"/>
                <a:cs typeface="Times New Roman"/>
                <a:sym typeface="Times New Roman"/>
              </a:rPr>
              <a:t>acknowledgement.</a:t>
            </a:r>
            <a:endParaRPr sz="1750">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770"/>
              <a:buFont typeface="Arial"/>
              <a:buNone/>
            </a:pPr>
            <a:r>
              <a:rPr lang="ru" sz="1750">
                <a:solidFill>
                  <a:srgbClr val="000000"/>
                </a:solidFill>
                <a:latin typeface="Times New Roman"/>
                <a:ea typeface="Times New Roman"/>
                <a:cs typeface="Times New Roman"/>
                <a:sym typeface="Times New Roman"/>
              </a:rPr>
              <a:t>6. Different types of fiber-optic cables are used for long distance</a:t>
            </a:r>
            <a:endParaRPr sz="1750">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770"/>
              <a:buFont typeface="Arial"/>
              <a:buNone/>
            </a:pPr>
            <a:r>
              <a:rPr lang="ru" sz="1750">
                <a:solidFill>
                  <a:srgbClr val="000000"/>
                </a:solidFill>
                <a:latin typeface="Times New Roman"/>
                <a:ea typeface="Times New Roman"/>
                <a:cs typeface="Times New Roman"/>
                <a:sym typeface="Times New Roman"/>
              </a:rPr>
              <a:t>telecommunication, or for providing a high-speed data connection ______</a:t>
            </a:r>
            <a:endParaRPr sz="1750">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770"/>
              <a:buFont typeface="Arial"/>
              <a:buNone/>
            </a:pPr>
            <a:r>
              <a:rPr lang="ru" sz="1750">
                <a:solidFill>
                  <a:srgbClr val="000000"/>
                </a:solidFill>
                <a:latin typeface="Times New Roman"/>
                <a:ea typeface="Times New Roman"/>
                <a:cs typeface="Times New Roman"/>
                <a:sym typeface="Times New Roman"/>
              </a:rPr>
              <a:t>different parts of a building.</a:t>
            </a:r>
            <a:endParaRPr sz="1750">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770"/>
              <a:buFont typeface="Arial"/>
              <a:buNone/>
            </a:pPr>
            <a:r>
              <a:rPr lang="ru" sz="1750">
                <a:solidFill>
                  <a:srgbClr val="000000"/>
                </a:solidFill>
                <a:latin typeface="Times New Roman"/>
                <a:ea typeface="Times New Roman"/>
                <a:cs typeface="Times New Roman"/>
                <a:sym typeface="Times New Roman"/>
              </a:rPr>
              <a:t>7. TCP/ IP Protocol Stack is compatible ______ all operating systems and all types of computer hardware.</a:t>
            </a:r>
            <a:endParaRPr sz="1750">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SzPts val="770"/>
              <a:buNone/>
            </a:pPr>
            <a:endParaRPr sz="1650"/>
          </a:p>
        </p:txBody>
      </p:sp>
      <p:sp>
        <p:nvSpPr>
          <p:cNvPr id="325" name="Google Shape;325;p53"/>
          <p:cNvSpPr txBox="1"/>
          <p:nvPr/>
        </p:nvSpPr>
        <p:spPr>
          <a:xfrm>
            <a:off x="6832850" y="1576275"/>
            <a:ext cx="1999500" cy="26628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300">
                <a:latin typeface="Times New Roman"/>
                <a:ea typeface="Times New Roman"/>
                <a:cs typeface="Times New Roman"/>
                <a:sym typeface="Times New Roman"/>
              </a:rPr>
              <a:t>with </a:t>
            </a:r>
            <a:endParaRPr sz="2300">
              <a:latin typeface="Times New Roman"/>
              <a:ea typeface="Times New Roman"/>
              <a:cs typeface="Times New Roman"/>
              <a:sym typeface="Times New Roman"/>
            </a:endParaRPr>
          </a:p>
          <a:p>
            <a:pPr marL="0" lvl="0" indent="0" algn="l" rtl="0">
              <a:spcBef>
                <a:spcPts val="0"/>
              </a:spcBef>
              <a:spcAft>
                <a:spcPts val="0"/>
              </a:spcAft>
              <a:buNone/>
            </a:pPr>
            <a:r>
              <a:rPr lang="ru" sz="2300">
                <a:latin typeface="Times New Roman"/>
                <a:ea typeface="Times New Roman"/>
                <a:cs typeface="Times New Roman"/>
                <a:sym typeface="Times New Roman"/>
              </a:rPr>
              <a:t>between through </a:t>
            </a:r>
            <a:endParaRPr sz="2300">
              <a:latin typeface="Times New Roman"/>
              <a:ea typeface="Times New Roman"/>
              <a:cs typeface="Times New Roman"/>
              <a:sym typeface="Times New Roman"/>
            </a:endParaRPr>
          </a:p>
          <a:p>
            <a:pPr marL="0" lvl="0" indent="0" algn="l" rtl="0">
              <a:spcBef>
                <a:spcPts val="0"/>
              </a:spcBef>
              <a:spcAft>
                <a:spcPts val="0"/>
              </a:spcAft>
              <a:buNone/>
            </a:pPr>
            <a:r>
              <a:rPr lang="ru" sz="2300">
                <a:latin typeface="Times New Roman"/>
                <a:ea typeface="Times New Roman"/>
                <a:cs typeface="Times New Roman"/>
                <a:sym typeface="Times New Roman"/>
              </a:rPr>
              <a:t>of </a:t>
            </a:r>
            <a:endParaRPr sz="2300">
              <a:latin typeface="Times New Roman"/>
              <a:ea typeface="Times New Roman"/>
              <a:cs typeface="Times New Roman"/>
              <a:sym typeface="Times New Roman"/>
            </a:endParaRPr>
          </a:p>
          <a:p>
            <a:pPr marL="0" lvl="0" indent="0" algn="l" rtl="0">
              <a:spcBef>
                <a:spcPts val="0"/>
              </a:spcBef>
              <a:spcAft>
                <a:spcPts val="0"/>
              </a:spcAft>
              <a:buNone/>
            </a:pPr>
            <a:r>
              <a:rPr lang="ru" sz="2300">
                <a:latin typeface="Times New Roman"/>
                <a:ea typeface="Times New Roman"/>
                <a:cs typeface="Times New Roman"/>
                <a:sym typeface="Times New Roman"/>
              </a:rPr>
              <a:t>into </a:t>
            </a:r>
            <a:endParaRPr sz="2300">
              <a:latin typeface="Times New Roman"/>
              <a:ea typeface="Times New Roman"/>
              <a:cs typeface="Times New Roman"/>
              <a:sym typeface="Times New Roman"/>
            </a:endParaRPr>
          </a:p>
          <a:p>
            <a:pPr marL="0" lvl="0" indent="0" algn="l" rtl="0">
              <a:spcBef>
                <a:spcPts val="0"/>
              </a:spcBef>
              <a:spcAft>
                <a:spcPts val="0"/>
              </a:spcAft>
              <a:buNone/>
            </a:pPr>
            <a:r>
              <a:rPr lang="ru" sz="2300">
                <a:latin typeface="Times New Roman"/>
                <a:ea typeface="Times New Roman"/>
                <a:cs typeface="Times New Roman"/>
                <a:sym typeface="Times New Roman"/>
              </a:rPr>
              <a:t>with</a:t>
            </a:r>
            <a:endParaRPr sz="2300">
              <a:latin typeface="Times New Roman"/>
              <a:ea typeface="Times New Roman"/>
              <a:cs typeface="Times New Roman"/>
              <a:sym typeface="Times New Roman"/>
            </a:endParaRPr>
          </a:p>
          <a:p>
            <a:pPr marL="0" lvl="0" indent="0" algn="l" rtl="0">
              <a:spcBef>
                <a:spcPts val="0"/>
              </a:spcBef>
              <a:spcAft>
                <a:spcPts val="0"/>
              </a:spcAft>
              <a:buNone/>
            </a:pPr>
            <a:r>
              <a:rPr lang="ru" sz="2300">
                <a:latin typeface="Times New Roman"/>
                <a:ea typeface="Times New Roman"/>
                <a:cs typeface="Times New Roman"/>
                <a:sym typeface="Times New Roman"/>
              </a:rPr>
              <a:t>by</a:t>
            </a:r>
            <a:endParaRPr sz="2300">
              <a:latin typeface="Times New Roman"/>
              <a:ea typeface="Times New Roman"/>
              <a:cs typeface="Times New Roman"/>
              <a:sym typeface="Times New Roman"/>
            </a:endParaRPr>
          </a:p>
        </p:txBody>
      </p:sp>
      <p:sp>
        <p:nvSpPr>
          <p:cNvPr id="326" name="Google Shape;326;p53"/>
          <p:cNvSpPr/>
          <p:nvPr/>
        </p:nvSpPr>
        <p:spPr>
          <a:xfrm>
            <a:off x="9778275" y="1312500"/>
            <a:ext cx="2139300" cy="2754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1. with</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2. of</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3. by</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4. into</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5. through</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6. between</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7. with</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endParaRPr>
              <a:latin typeface="Source Sans Pro"/>
              <a:ea typeface="Source Sans Pro"/>
              <a:cs typeface="Source Sans Pro"/>
              <a:sym typeface="Source Sans Pro"/>
            </a:endParaRPr>
          </a:p>
        </p:txBody>
      </p:sp>
      <p:sp>
        <p:nvSpPr>
          <p:cNvPr id="327" name="Google Shape;327;p53"/>
          <p:cNvSpPr/>
          <p:nvPr/>
        </p:nvSpPr>
        <p:spPr>
          <a:xfrm>
            <a:off x="9338650" y="1590925"/>
            <a:ext cx="2974752" cy="2198124"/>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latin typeface="Times New Roman"/>
                <a:ea typeface="Times New Roman"/>
                <a:cs typeface="Times New Roman"/>
                <a:sym typeface="Times New Roman"/>
              </a:rPr>
              <a:t>What are your expectations for the future term?</a:t>
            </a:r>
            <a:endParaRPr>
              <a:latin typeface="Times New Roman"/>
              <a:ea typeface="Times New Roman"/>
              <a:cs typeface="Times New Roman"/>
              <a:sym typeface="Times New Roman"/>
            </a:endParaRPr>
          </a:p>
        </p:txBody>
      </p:sp>
      <p:pic>
        <p:nvPicPr>
          <p:cNvPr id="119" name="Google Shape;119;p27"/>
          <p:cNvPicPr preferRelativeResize="0"/>
          <p:nvPr/>
        </p:nvPicPr>
        <p:blipFill>
          <a:blip r:embed="rId3">
            <a:alphaModFix/>
          </a:blip>
          <a:stretch>
            <a:fillRect/>
          </a:stretch>
        </p:blipFill>
        <p:spPr>
          <a:xfrm>
            <a:off x="2010888" y="1129050"/>
            <a:ext cx="5122226" cy="3841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4"/>
          <p:cNvSpPr txBox="1">
            <a:spLocks noGrp="1"/>
          </p:cNvSpPr>
          <p:nvPr>
            <p:ph type="title"/>
          </p:nvPr>
        </p:nvSpPr>
        <p:spPr>
          <a:xfrm>
            <a:off x="6558500" y="0"/>
            <a:ext cx="27762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ru" sz="2200">
                <a:latin typeface="Times New Roman"/>
                <a:ea typeface="Times New Roman"/>
                <a:cs typeface="Times New Roman"/>
                <a:sym typeface="Times New Roman"/>
              </a:rPr>
              <a:t>Task 16. Match the terms with their definitions:</a:t>
            </a:r>
            <a:endParaRPr sz="2200">
              <a:latin typeface="Times New Roman"/>
              <a:ea typeface="Times New Roman"/>
              <a:cs typeface="Times New Roman"/>
              <a:sym typeface="Times New Roman"/>
            </a:endParaRPr>
          </a:p>
        </p:txBody>
      </p:sp>
      <p:sp>
        <p:nvSpPr>
          <p:cNvPr id="333" name="Google Shape;333;p54"/>
          <p:cNvSpPr txBox="1">
            <a:spLocks noGrp="1"/>
          </p:cNvSpPr>
          <p:nvPr>
            <p:ph type="body" idx="1"/>
          </p:nvPr>
        </p:nvSpPr>
        <p:spPr>
          <a:xfrm>
            <a:off x="0" y="0"/>
            <a:ext cx="6686400" cy="514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605"/>
              <a:buFont typeface="Arial"/>
              <a:buNone/>
            </a:pPr>
            <a:r>
              <a:rPr lang="ru" sz="1400">
                <a:solidFill>
                  <a:schemeClr val="dk2"/>
                </a:solidFill>
                <a:latin typeface="Times New Roman"/>
                <a:ea typeface="Times New Roman"/>
                <a:cs typeface="Times New Roman"/>
                <a:sym typeface="Times New Roman"/>
              </a:rPr>
              <a:t>1. A broadband communication technology designed for the use on telephone lines; it allows a single phone connection to be used for both Internet service and voice calls at the same time.</a:t>
            </a:r>
            <a:endParaRPr sz="1400">
              <a:solidFill>
                <a:schemeClr val="dk2"/>
              </a:solidFill>
              <a:latin typeface="Times New Roman"/>
              <a:ea typeface="Times New Roman"/>
              <a:cs typeface="Times New Roman"/>
              <a:sym typeface="Times New Roman"/>
            </a:endParaRPr>
          </a:p>
          <a:p>
            <a:pPr marL="0" lvl="0" indent="0" algn="l" rtl="0">
              <a:spcBef>
                <a:spcPts val="0"/>
              </a:spcBef>
              <a:spcAft>
                <a:spcPts val="0"/>
              </a:spcAft>
              <a:buClr>
                <a:schemeClr val="dk2"/>
              </a:buClr>
              <a:buSzPts val="605"/>
              <a:buFont typeface="Arial"/>
              <a:buNone/>
            </a:pPr>
            <a:r>
              <a:rPr lang="ru" sz="1400">
                <a:solidFill>
                  <a:schemeClr val="dk2"/>
                </a:solidFill>
                <a:latin typeface="Times New Roman"/>
                <a:ea typeface="Times New Roman"/>
                <a:cs typeface="Times New Roman"/>
                <a:sym typeface="Times New Roman"/>
              </a:rPr>
              <a:t>2. A numerical label assigned to every device in a network that uses the Internet.</a:t>
            </a:r>
            <a:endParaRPr sz="1400">
              <a:solidFill>
                <a:schemeClr val="dk2"/>
              </a:solidFill>
              <a:latin typeface="Times New Roman"/>
              <a:ea typeface="Times New Roman"/>
              <a:cs typeface="Times New Roman"/>
              <a:sym typeface="Times New Roman"/>
            </a:endParaRPr>
          </a:p>
          <a:p>
            <a:pPr marL="0" lvl="0" indent="0" algn="l" rtl="0">
              <a:spcBef>
                <a:spcPts val="0"/>
              </a:spcBef>
              <a:spcAft>
                <a:spcPts val="0"/>
              </a:spcAft>
              <a:buClr>
                <a:schemeClr val="dk2"/>
              </a:buClr>
              <a:buSzPts val="605"/>
              <a:buFont typeface="Arial"/>
              <a:buNone/>
            </a:pPr>
            <a:r>
              <a:rPr lang="ru" sz="1400">
                <a:solidFill>
                  <a:schemeClr val="dk2"/>
                </a:solidFill>
                <a:latin typeface="Times New Roman"/>
                <a:ea typeface="Times New Roman"/>
                <a:cs typeface="Times New Roman"/>
                <a:sym typeface="Times New Roman"/>
              </a:rPr>
              <a:t>3. The fastest wired way to access the Internet transmitting information as pulses of light through strands of fiber made of glass or plastic over long distances.</a:t>
            </a:r>
            <a:endParaRPr sz="1400">
              <a:solidFill>
                <a:schemeClr val="dk2"/>
              </a:solidFill>
              <a:latin typeface="Times New Roman"/>
              <a:ea typeface="Times New Roman"/>
              <a:cs typeface="Times New Roman"/>
              <a:sym typeface="Times New Roman"/>
            </a:endParaRPr>
          </a:p>
          <a:p>
            <a:pPr marL="0" lvl="0" indent="0" algn="l" rtl="0">
              <a:spcBef>
                <a:spcPts val="0"/>
              </a:spcBef>
              <a:spcAft>
                <a:spcPts val="0"/>
              </a:spcAft>
              <a:buClr>
                <a:schemeClr val="dk2"/>
              </a:buClr>
              <a:buSzPts val="605"/>
              <a:buFont typeface="Arial"/>
              <a:buNone/>
            </a:pPr>
            <a:r>
              <a:rPr lang="ru" sz="1400">
                <a:solidFill>
                  <a:schemeClr val="dk2"/>
                </a:solidFill>
                <a:latin typeface="Times New Roman"/>
                <a:ea typeface="Times New Roman"/>
                <a:cs typeface="Times New Roman"/>
                <a:sym typeface="Times New Roman"/>
              </a:rPr>
              <a:t>4. A network of documents that works in a hypertext environment, i.e. using text that contains links to other documents.</a:t>
            </a:r>
            <a:endParaRPr sz="1400">
              <a:solidFill>
                <a:schemeClr val="dk2"/>
              </a:solidFill>
              <a:latin typeface="Times New Roman"/>
              <a:ea typeface="Times New Roman"/>
              <a:cs typeface="Times New Roman"/>
              <a:sym typeface="Times New Roman"/>
            </a:endParaRPr>
          </a:p>
          <a:p>
            <a:pPr marL="0" lvl="0" indent="0" algn="l" rtl="0">
              <a:spcBef>
                <a:spcPts val="0"/>
              </a:spcBef>
              <a:spcAft>
                <a:spcPts val="0"/>
              </a:spcAft>
              <a:buClr>
                <a:schemeClr val="dk2"/>
              </a:buClr>
              <a:buSzPts val="605"/>
              <a:buFont typeface="Arial"/>
              <a:buNone/>
            </a:pPr>
            <a:r>
              <a:rPr lang="ru" sz="1400">
                <a:solidFill>
                  <a:schemeClr val="dk2"/>
                </a:solidFill>
                <a:latin typeface="Times New Roman"/>
                <a:ea typeface="Times New Roman"/>
                <a:cs typeface="Times New Roman"/>
                <a:sym typeface="Times New Roman"/>
              </a:rPr>
              <a:t>5. A high-speed broadband access using a coaxial cable to transmit data.</a:t>
            </a:r>
            <a:endParaRPr sz="1400">
              <a:solidFill>
                <a:schemeClr val="dk2"/>
              </a:solidFill>
              <a:latin typeface="Times New Roman"/>
              <a:ea typeface="Times New Roman"/>
              <a:cs typeface="Times New Roman"/>
              <a:sym typeface="Times New Roman"/>
            </a:endParaRPr>
          </a:p>
          <a:p>
            <a:pPr marL="0" lvl="0" indent="0" algn="l" rtl="0">
              <a:spcBef>
                <a:spcPts val="0"/>
              </a:spcBef>
              <a:spcAft>
                <a:spcPts val="0"/>
              </a:spcAft>
              <a:buClr>
                <a:schemeClr val="dk2"/>
              </a:buClr>
              <a:buSzPts val="605"/>
              <a:buFont typeface="Arial"/>
              <a:buNone/>
            </a:pPr>
            <a:r>
              <a:rPr lang="ru" sz="1400">
                <a:solidFill>
                  <a:schemeClr val="dk2"/>
                </a:solidFill>
                <a:latin typeface="Times New Roman"/>
                <a:ea typeface="Times New Roman"/>
                <a:cs typeface="Times New Roman"/>
                <a:sym typeface="Times New Roman"/>
              </a:rPr>
              <a:t>6. The quantity of data that can be transmitted through a network, measured in bits per second.</a:t>
            </a:r>
            <a:endParaRPr sz="1400">
              <a:solidFill>
                <a:schemeClr val="dk2"/>
              </a:solidFill>
              <a:latin typeface="Times New Roman"/>
              <a:ea typeface="Times New Roman"/>
              <a:cs typeface="Times New Roman"/>
              <a:sym typeface="Times New Roman"/>
            </a:endParaRPr>
          </a:p>
          <a:p>
            <a:pPr marL="0" lvl="0" indent="0" algn="l" rtl="0">
              <a:spcBef>
                <a:spcPts val="0"/>
              </a:spcBef>
              <a:spcAft>
                <a:spcPts val="0"/>
              </a:spcAft>
              <a:buClr>
                <a:schemeClr val="dk2"/>
              </a:buClr>
              <a:buSzPts val="605"/>
              <a:buFont typeface="Arial"/>
              <a:buNone/>
            </a:pPr>
            <a:r>
              <a:rPr lang="ru" sz="1400">
                <a:solidFill>
                  <a:schemeClr val="dk2"/>
                </a:solidFill>
                <a:latin typeface="Times New Roman"/>
                <a:ea typeface="Times New Roman"/>
                <a:cs typeface="Times New Roman"/>
                <a:sym typeface="Times New Roman"/>
              </a:rPr>
              <a:t>7. The least expensive but also the slowest way to access the Internet which uses a standard phone line and analog modem. This technology pre-existed the DSL connection.</a:t>
            </a:r>
            <a:endParaRPr sz="1400">
              <a:solidFill>
                <a:schemeClr val="dk2"/>
              </a:solidFill>
              <a:latin typeface="Times New Roman"/>
              <a:ea typeface="Times New Roman"/>
              <a:cs typeface="Times New Roman"/>
              <a:sym typeface="Times New Roman"/>
            </a:endParaRPr>
          </a:p>
          <a:p>
            <a:pPr marL="0" lvl="0" indent="0" algn="l" rtl="0">
              <a:spcBef>
                <a:spcPts val="0"/>
              </a:spcBef>
              <a:spcAft>
                <a:spcPts val="0"/>
              </a:spcAft>
              <a:buClr>
                <a:schemeClr val="dk2"/>
              </a:buClr>
              <a:buSzPts val="605"/>
              <a:buFont typeface="Arial"/>
              <a:buNone/>
            </a:pPr>
            <a:r>
              <a:rPr lang="ru" sz="1400">
                <a:solidFill>
                  <a:schemeClr val="dk2"/>
                </a:solidFill>
                <a:latin typeface="Times New Roman"/>
                <a:ea typeface="Times New Roman"/>
                <a:cs typeface="Times New Roman"/>
                <a:sym typeface="Times New Roman"/>
              </a:rPr>
              <a:t>8. A radio network distributed over land areas called cells, each served by a</a:t>
            </a:r>
            <a:endParaRPr sz="1400">
              <a:solidFill>
                <a:schemeClr val="dk2"/>
              </a:solidFill>
              <a:latin typeface="Times New Roman"/>
              <a:ea typeface="Times New Roman"/>
              <a:cs typeface="Times New Roman"/>
              <a:sym typeface="Times New Roman"/>
            </a:endParaRPr>
          </a:p>
          <a:p>
            <a:pPr marL="0" lvl="0" indent="0" algn="l" rtl="0">
              <a:spcBef>
                <a:spcPts val="0"/>
              </a:spcBef>
              <a:spcAft>
                <a:spcPts val="0"/>
              </a:spcAft>
              <a:buClr>
                <a:schemeClr val="dk2"/>
              </a:buClr>
              <a:buSzPts val="605"/>
              <a:buFont typeface="Arial"/>
              <a:buNone/>
            </a:pPr>
            <a:r>
              <a:rPr lang="ru" sz="1400">
                <a:solidFill>
                  <a:schemeClr val="dk2"/>
                </a:solidFill>
                <a:latin typeface="Times New Roman"/>
                <a:ea typeface="Times New Roman"/>
                <a:cs typeface="Times New Roman"/>
                <a:sym typeface="Times New Roman"/>
              </a:rPr>
              <a:t>fixed-location transceiver, known as a cell tower.</a:t>
            </a:r>
            <a:endParaRPr sz="1400">
              <a:solidFill>
                <a:schemeClr val="dk2"/>
              </a:solidFill>
              <a:latin typeface="Times New Roman"/>
              <a:ea typeface="Times New Roman"/>
              <a:cs typeface="Times New Roman"/>
              <a:sym typeface="Times New Roman"/>
            </a:endParaRPr>
          </a:p>
          <a:p>
            <a:pPr marL="0" lvl="0" indent="0" algn="l" rtl="0">
              <a:spcBef>
                <a:spcPts val="0"/>
              </a:spcBef>
              <a:spcAft>
                <a:spcPts val="0"/>
              </a:spcAft>
              <a:buClr>
                <a:schemeClr val="dk2"/>
              </a:buClr>
              <a:buSzPts val="605"/>
              <a:buFont typeface="Arial"/>
              <a:buNone/>
            </a:pPr>
            <a:r>
              <a:rPr lang="ru" sz="1400">
                <a:solidFill>
                  <a:schemeClr val="dk2"/>
                </a:solidFill>
                <a:latin typeface="Times New Roman"/>
                <a:ea typeface="Times New Roman"/>
                <a:cs typeface="Times New Roman"/>
                <a:sym typeface="Times New Roman"/>
              </a:rPr>
              <a:t>9. An Internet access technology that is considered an alternative to terrestrial communications.</a:t>
            </a:r>
            <a:endParaRPr sz="1400">
              <a:solidFill>
                <a:schemeClr val="dk2"/>
              </a:solidFill>
              <a:latin typeface="Times New Roman"/>
              <a:ea typeface="Times New Roman"/>
              <a:cs typeface="Times New Roman"/>
              <a:sym typeface="Times New Roman"/>
            </a:endParaRPr>
          </a:p>
          <a:p>
            <a:pPr marL="0" lvl="0" indent="0" algn="l" rtl="0">
              <a:spcBef>
                <a:spcPts val="0"/>
              </a:spcBef>
              <a:spcAft>
                <a:spcPts val="0"/>
              </a:spcAft>
              <a:buClr>
                <a:schemeClr val="dk2"/>
              </a:buClr>
              <a:buSzPts val="605"/>
              <a:buFont typeface="Arial"/>
              <a:buNone/>
            </a:pPr>
            <a:r>
              <a:rPr lang="ru" sz="1400">
                <a:solidFill>
                  <a:schemeClr val="dk2"/>
                </a:solidFill>
                <a:latin typeface="Times New Roman"/>
                <a:ea typeface="Times New Roman"/>
                <a:cs typeface="Times New Roman"/>
                <a:sym typeface="Times New Roman"/>
              </a:rPr>
              <a:t>10.A technology allowing huge files to get broken down into smaller data chunks, not transferred in one piece, which ensures reliable and efficient data transmission.</a:t>
            </a:r>
            <a:endParaRPr sz="1400">
              <a:solidFill>
                <a:schemeClr val="dk2"/>
              </a:solidFill>
              <a:latin typeface="Times New Roman"/>
              <a:ea typeface="Times New Roman"/>
              <a:cs typeface="Times New Roman"/>
              <a:sym typeface="Times New Roman"/>
            </a:endParaRPr>
          </a:p>
          <a:p>
            <a:pPr marL="0" lvl="0" indent="0" algn="l" rtl="0">
              <a:spcBef>
                <a:spcPts val="0"/>
              </a:spcBef>
              <a:spcAft>
                <a:spcPts val="0"/>
              </a:spcAft>
              <a:buSzPts val="605"/>
              <a:buNone/>
            </a:pPr>
            <a:r>
              <a:rPr lang="ru" sz="1400">
                <a:solidFill>
                  <a:schemeClr val="dk2"/>
                </a:solidFill>
                <a:latin typeface="Times New Roman"/>
                <a:ea typeface="Times New Roman"/>
                <a:cs typeface="Times New Roman"/>
                <a:sym typeface="Times New Roman"/>
              </a:rPr>
              <a:t>11.A high-speed Internet connection operating over LAN without the use of any cables and whose essential elements are radio signals and a wireless router.</a:t>
            </a:r>
            <a:endParaRPr sz="1400">
              <a:solidFill>
                <a:schemeClr val="dk2"/>
              </a:solidFill>
              <a:latin typeface="Times New Roman"/>
              <a:ea typeface="Times New Roman"/>
              <a:cs typeface="Times New Roman"/>
              <a:sym typeface="Times New Roman"/>
            </a:endParaRPr>
          </a:p>
        </p:txBody>
      </p:sp>
      <p:sp>
        <p:nvSpPr>
          <p:cNvPr id="334" name="Google Shape;334;p54"/>
          <p:cNvSpPr txBox="1"/>
          <p:nvPr/>
        </p:nvSpPr>
        <p:spPr>
          <a:xfrm>
            <a:off x="6876800" y="1282200"/>
            <a:ext cx="2139600" cy="3694200"/>
          </a:xfrm>
          <a:prstGeom prst="rect">
            <a:avLst/>
          </a:prstGeom>
          <a:solidFill>
            <a:srgbClr val="FFD966"/>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900">
                <a:latin typeface="Times New Roman"/>
                <a:ea typeface="Times New Roman"/>
                <a:cs typeface="Times New Roman"/>
                <a:sym typeface="Times New Roman"/>
              </a:rPr>
              <a:t>satellite connection DSL </a:t>
            </a:r>
            <a:endParaRPr sz="1900">
              <a:latin typeface="Times New Roman"/>
              <a:ea typeface="Times New Roman"/>
              <a:cs typeface="Times New Roman"/>
              <a:sym typeface="Times New Roman"/>
            </a:endParaRPr>
          </a:p>
          <a:p>
            <a:pPr marL="0" lvl="0" indent="0" algn="ctr" rtl="0">
              <a:spcBef>
                <a:spcPts val="0"/>
              </a:spcBef>
              <a:spcAft>
                <a:spcPts val="0"/>
              </a:spcAft>
              <a:buNone/>
            </a:pPr>
            <a:r>
              <a:rPr lang="ru" sz="1900">
                <a:latin typeface="Times New Roman"/>
                <a:ea typeface="Times New Roman"/>
                <a:cs typeface="Times New Roman"/>
                <a:sym typeface="Times New Roman"/>
              </a:rPr>
              <a:t>fiber-optic technology  </a:t>
            </a:r>
            <a:endParaRPr sz="1900">
              <a:latin typeface="Times New Roman"/>
              <a:ea typeface="Times New Roman"/>
              <a:cs typeface="Times New Roman"/>
              <a:sym typeface="Times New Roman"/>
            </a:endParaRPr>
          </a:p>
          <a:p>
            <a:pPr marL="0" lvl="0" indent="0" algn="ctr" rtl="0">
              <a:spcBef>
                <a:spcPts val="0"/>
              </a:spcBef>
              <a:spcAft>
                <a:spcPts val="0"/>
              </a:spcAft>
              <a:buNone/>
            </a:pPr>
            <a:r>
              <a:rPr lang="ru" sz="1900">
                <a:latin typeface="Times New Roman"/>
                <a:ea typeface="Times New Roman"/>
                <a:cs typeface="Times New Roman"/>
                <a:sym typeface="Times New Roman"/>
              </a:rPr>
              <a:t>IP address  </a:t>
            </a:r>
            <a:endParaRPr sz="1900">
              <a:latin typeface="Times New Roman"/>
              <a:ea typeface="Times New Roman"/>
              <a:cs typeface="Times New Roman"/>
              <a:sym typeface="Times New Roman"/>
            </a:endParaRPr>
          </a:p>
          <a:p>
            <a:pPr marL="0" lvl="0" indent="0" algn="ctr" rtl="0">
              <a:spcBef>
                <a:spcPts val="0"/>
              </a:spcBef>
              <a:spcAft>
                <a:spcPts val="0"/>
              </a:spcAft>
              <a:buNone/>
            </a:pPr>
            <a:r>
              <a:rPr lang="ru" sz="1900">
                <a:latin typeface="Times New Roman"/>
                <a:ea typeface="Times New Roman"/>
                <a:cs typeface="Times New Roman"/>
                <a:sym typeface="Times New Roman"/>
              </a:rPr>
              <a:t>cellular network </a:t>
            </a:r>
            <a:endParaRPr sz="1900">
              <a:latin typeface="Times New Roman"/>
              <a:ea typeface="Times New Roman"/>
              <a:cs typeface="Times New Roman"/>
              <a:sym typeface="Times New Roman"/>
            </a:endParaRPr>
          </a:p>
          <a:p>
            <a:pPr marL="0" lvl="0" indent="0" algn="ctr" rtl="0">
              <a:spcBef>
                <a:spcPts val="0"/>
              </a:spcBef>
              <a:spcAft>
                <a:spcPts val="0"/>
              </a:spcAft>
              <a:buNone/>
            </a:pPr>
            <a:r>
              <a:rPr lang="ru" sz="1900">
                <a:latin typeface="Times New Roman"/>
                <a:ea typeface="Times New Roman"/>
                <a:cs typeface="Times New Roman"/>
                <a:sym typeface="Times New Roman"/>
              </a:rPr>
              <a:t>packet switching  Wi-Fi  </a:t>
            </a:r>
            <a:endParaRPr sz="1900">
              <a:latin typeface="Times New Roman"/>
              <a:ea typeface="Times New Roman"/>
              <a:cs typeface="Times New Roman"/>
              <a:sym typeface="Times New Roman"/>
            </a:endParaRPr>
          </a:p>
          <a:p>
            <a:pPr marL="0" lvl="0" indent="0" algn="ctr" rtl="0">
              <a:spcBef>
                <a:spcPts val="0"/>
              </a:spcBef>
              <a:spcAft>
                <a:spcPts val="0"/>
              </a:spcAft>
              <a:buNone/>
            </a:pPr>
            <a:r>
              <a:rPr lang="ru" sz="1900">
                <a:latin typeface="Times New Roman"/>
                <a:ea typeface="Times New Roman"/>
                <a:cs typeface="Times New Roman"/>
                <a:sym typeface="Times New Roman"/>
              </a:rPr>
              <a:t>dial-up connection  WWW  </a:t>
            </a:r>
            <a:endParaRPr sz="1900">
              <a:latin typeface="Times New Roman"/>
              <a:ea typeface="Times New Roman"/>
              <a:cs typeface="Times New Roman"/>
              <a:sym typeface="Times New Roman"/>
            </a:endParaRPr>
          </a:p>
          <a:p>
            <a:pPr marL="0" lvl="0" indent="0" algn="ctr" rtl="0">
              <a:spcBef>
                <a:spcPts val="0"/>
              </a:spcBef>
              <a:spcAft>
                <a:spcPts val="0"/>
              </a:spcAft>
              <a:buNone/>
            </a:pPr>
            <a:r>
              <a:rPr lang="ru" sz="1900">
                <a:latin typeface="Times New Roman"/>
                <a:ea typeface="Times New Roman"/>
                <a:cs typeface="Times New Roman"/>
                <a:sym typeface="Times New Roman"/>
              </a:rPr>
              <a:t>bandwidth  </a:t>
            </a:r>
            <a:endParaRPr sz="1900">
              <a:latin typeface="Times New Roman"/>
              <a:ea typeface="Times New Roman"/>
              <a:cs typeface="Times New Roman"/>
              <a:sym typeface="Times New Roman"/>
            </a:endParaRPr>
          </a:p>
          <a:p>
            <a:pPr marL="0" lvl="0" indent="0" algn="ctr" rtl="0">
              <a:spcBef>
                <a:spcPts val="0"/>
              </a:spcBef>
              <a:spcAft>
                <a:spcPts val="0"/>
              </a:spcAft>
              <a:buNone/>
            </a:pPr>
            <a:r>
              <a:rPr lang="ru" sz="1900">
                <a:latin typeface="Times New Roman"/>
                <a:ea typeface="Times New Roman"/>
                <a:cs typeface="Times New Roman"/>
                <a:sym typeface="Times New Roman"/>
              </a:rPr>
              <a:t>cable Internet</a:t>
            </a:r>
            <a:endParaRPr sz="1900">
              <a:latin typeface="Times New Roman"/>
              <a:ea typeface="Times New Roman"/>
              <a:cs typeface="Times New Roman"/>
              <a:sym typeface="Times New Roman"/>
            </a:endParaRPr>
          </a:p>
        </p:txBody>
      </p:sp>
      <p:sp>
        <p:nvSpPr>
          <p:cNvPr id="335" name="Google Shape;335;p54"/>
          <p:cNvSpPr/>
          <p:nvPr/>
        </p:nvSpPr>
        <p:spPr>
          <a:xfrm>
            <a:off x="9529150" y="1126400"/>
            <a:ext cx="2623200" cy="34290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1. DSL</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2. IP address</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3. fiber-optic technology</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4. WWW</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5. cable Internet</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6. bandwidth</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7. dial-up connection</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8. cellular network</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9. satellite connection</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10. packet switching</a:t>
            </a:r>
            <a:endParaRPr>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a:latin typeface="Source Sans Pro"/>
                <a:ea typeface="Source Sans Pro"/>
                <a:cs typeface="Source Sans Pro"/>
                <a:sym typeface="Source Sans Pro"/>
              </a:rPr>
              <a:t>11. Wi-Fi</a:t>
            </a:r>
            <a:endParaRPr>
              <a:latin typeface="Source Sans Pro"/>
              <a:ea typeface="Source Sans Pro"/>
              <a:cs typeface="Source Sans Pro"/>
              <a:sym typeface="Source Sans Pro"/>
            </a:endParaRPr>
          </a:p>
        </p:txBody>
      </p:sp>
      <p:sp>
        <p:nvSpPr>
          <p:cNvPr id="336" name="Google Shape;336;p54"/>
          <p:cNvSpPr/>
          <p:nvPr/>
        </p:nvSpPr>
        <p:spPr>
          <a:xfrm>
            <a:off x="9206788" y="1294938"/>
            <a:ext cx="3047976" cy="3091932"/>
          </a:xfrm>
          <a:prstGeom prst="cloud">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5"/>
          <p:cNvSpPr txBox="1">
            <a:spLocks noGrp="1"/>
          </p:cNvSpPr>
          <p:nvPr>
            <p:ph type="body" idx="1"/>
          </p:nvPr>
        </p:nvSpPr>
        <p:spPr>
          <a:xfrm>
            <a:off x="0" y="958675"/>
            <a:ext cx="31269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 sz="4000" b="1">
                <a:solidFill>
                  <a:schemeClr val="dk2"/>
                </a:solidFill>
                <a:latin typeface="Times New Roman"/>
                <a:ea typeface="Times New Roman"/>
                <a:cs typeface="Times New Roman"/>
                <a:sym typeface="Times New Roman"/>
              </a:rPr>
              <a:t>UNIT 2. </a:t>
            </a:r>
            <a:endParaRPr sz="4000" b="1">
              <a:solidFill>
                <a:schemeClr val="dk2"/>
              </a:solidFill>
              <a:latin typeface="Times New Roman"/>
              <a:ea typeface="Times New Roman"/>
              <a:cs typeface="Times New Roman"/>
              <a:sym typeface="Times New Roman"/>
            </a:endParaRPr>
          </a:p>
          <a:p>
            <a:pPr marL="0" lvl="0" indent="0" algn="ctr" rtl="0">
              <a:spcBef>
                <a:spcPts val="1200"/>
              </a:spcBef>
              <a:spcAft>
                <a:spcPts val="0"/>
              </a:spcAft>
              <a:buClr>
                <a:schemeClr val="dk2"/>
              </a:buClr>
              <a:buSzPts val="1100"/>
              <a:buFont typeface="Arial"/>
              <a:buNone/>
            </a:pPr>
            <a:r>
              <a:rPr lang="ru" sz="4000" b="1">
                <a:solidFill>
                  <a:schemeClr val="dk2"/>
                </a:solidFill>
                <a:latin typeface="Times New Roman"/>
                <a:ea typeface="Times New Roman"/>
                <a:cs typeface="Times New Roman"/>
                <a:sym typeface="Times New Roman"/>
              </a:rPr>
              <a:t>SEARCH ENGINES</a:t>
            </a:r>
            <a:endParaRPr sz="4000" b="1">
              <a:solidFill>
                <a:schemeClr val="dk2"/>
              </a:solidFill>
              <a:latin typeface="Times New Roman"/>
              <a:ea typeface="Times New Roman"/>
              <a:cs typeface="Times New Roman"/>
              <a:sym typeface="Times New Roman"/>
            </a:endParaRPr>
          </a:p>
          <a:p>
            <a:pPr marL="0" lvl="0" indent="0" algn="l" rtl="0">
              <a:spcBef>
                <a:spcPts val="1200"/>
              </a:spcBef>
              <a:spcAft>
                <a:spcPts val="0"/>
              </a:spcAft>
              <a:buClr>
                <a:schemeClr val="dk2"/>
              </a:buClr>
              <a:buSzPts val="1100"/>
              <a:buFont typeface="Arial"/>
              <a:buNone/>
            </a:pPr>
            <a:endParaRPr sz="2600"/>
          </a:p>
          <a:p>
            <a:pPr marL="0" lvl="0" indent="0" algn="l" rtl="0">
              <a:spcBef>
                <a:spcPts val="1200"/>
              </a:spcBef>
              <a:spcAft>
                <a:spcPts val="1200"/>
              </a:spcAft>
              <a:buNone/>
            </a:pPr>
            <a:endParaRPr sz="2600"/>
          </a:p>
        </p:txBody>
      </p:sp>
      <p:pic>
        <p:nvPicPr>
          <p:cNvPr id="342" name="Google Shape;342;p55"/>
          <p:cNvPicPr preferRelativeResize="0"/>
          <p:nvPr/>
        </p:nvPicPr>
        <p:blipFill>
          <a:blip r:embed="rId3">
            <a:alphaModFix/>
          </a:blip>
          <a:stretch>
            <a:fillRect/>
          </a:stretch>
        </p:blipFill>
        <p:spPr>
          <a:xfrm>
            <a:off x="2965675" y="546075"/>
            <a:ext cx="6066776" cy="3636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56"/>
          <p:cNvPicPr preferRelativeResize="0"/>
          <p:nvPr/>
        </p:nvPicPr>
        <p:blipFill>
          <a:blip r:embed="rId3">
            <a:alphaModFix/>
          </a:blip>
          <a:stretch>
            <a:fillRect/>
          </a:stretch>
        </p:blipFill>
        <p:spPr>
          <a:xfrm>
            <a:off x="6807090" y="2109200"/>
            <a:ext cx="3276600" cy="1619250"/>
          </a:xfrm>
          <a:prstGeom prst="rect">
            <a:avLst/>
          </a:prstGeom>
          <a:noFill/>
          <a:ln>
            <a:noFill/>
          </a:ln>
        </p:spPr>
      </p:pic>
      <p:sp>
        <p:nvSpPr>
          <p:cNvPr id="348" name="Google Shape;348;p56"/>
          <p:cNvSpPr txBox="1">
            <a:spLocks noGrp="1"/>
          </p:cNvSpPr>
          <p:nvPr>
            <p:ph type="title"/>
          </p:nvPr>
        </p:nvSpPr>
        <p:spPr>
          <a:xfrm>
            <a:off x="311700" y="445025"/>
            <a:ext cx="8520600" cy="287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2300">
                <a:latin typeface="Times New Roman"/>
                <a:ea typeface="Times New Roman"/>
                <a:cs typeface="Times New Roman"/>
                <a:sym typeface="Times New Roman"/>
              </a:rPr>
              <a:t>Task 5. You are going to watch a video on search engines. </a:t>
            </a:r>
            <a:endParaRPr sz="2300">
              <a:latin typeface="Times New Roman"/>
              <a:ea typeface="Times New Roman"/>
              <a:cs typeface="Times New Roman"/>
              <a:sym typeface="Times New Roman"/>
            </a:endParaRPr>
          </a:p>
          <a:p>
            <a:pPr marL="0" lvl="0" indent="0" algn="l" rtl="0">
              <a:spcBef>
                <a:spcPts val="0"/>
              </a:spcBef>
              <a:spcAft>
                <a:spcPts val="0"/>
              </a:spcAft>
              <a:buNone/>
            </a:pPr>
            <a:r>
              <a:rPr lang="ru" sz="2300">
                <a:latin typeface="Times New Roman"/>
                <a:ea typeface="Times New Roman"/>
                <a:cs typeface="Times New Roman"/>
                <a:sym typeface="Times New Roman"/>
              </a:rPr>
              <a:t>Match the verbs (1-6) with the nouns or phrases (a-f) to make collocations, then watch the video at and check your answers:</a:t>
            </a:r>
            <a:endParaRPr sz="23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349" name="Google Shape;349;p56"/>
          <p:cNvSpPr txBox="1"/>
          <p:nvPr/>
        </p:nvSpPr>
        <p:spPr>
          <a:xfrm>
            <a:off x="0" y="4558500"/>
            <a:ext cx="30000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b="1">
                <a:solidFill>
                  <a:schemeClr val="dk2"/>
                </a:solidFill>
                <a:latin typeface="Raleway"/>
                <a:ea typeface="Raleway"/>
                <a:cs typeface="Raleway"/>
                <a:sym typeface="Raleway"/>
              </a:rPr>
              <a:t>https://www.youtube.com/watch?v=LVV_93mBfSU</a:t>
            </a:r>
            <a:endParaRPr sz="100"/>
          </a:p>
        </p:txBody>
      </p:sp>
      <p:sp>
        <p:nvSpPr>
          <p:cNvPr id="350" name="Google Shape;350;p56"/>
          <p:cNvSpPr txBox="1"/>
          <p:nvPr/>
        </p:nvSpPr>
        <p:spPr>
          <a:xfrm>
            <a:off x="681650" y="1718225"/>
            <a:ext cx="30000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latin typeface="Times New Roman"/>
                <a:ea typeface="Times New Roman"/>
                <a:cs typeface="Times New Roman"/>
                <a:sym typeface="Times New Roman"/>
              </a:rPr>
              <a:t>1) lead</a:t>
            </a:r>
            <a:endParaRPr sz="2400">
              <a:latin typeface="Times New Roman"/>
              <a:ea typeface="Times New Roman"/>
              <a:cs typeface="Times New Roman"/>
              <a:sym typeface="Times New Roman"/>
            </a:endParaRPr>
          </a:p>
          <a:p>
            <a:pPr marL="0" lvl="0" indent="0" algn="l" rtl="0">
              <a:spcBef>
                <a:spcPts val="0"/>
              </a:spcBef>
              <a:spcAft>
                <a:spcPts val="0"/>
              </a:spcAft>
              <a:buNone/>
            </a:pPr>
            <a:r>
              <a:rPr lang="ru" sz="2400">
                <a:latin typeface="Times New Roman"/>
                <a:ea typeface="Times New Roman"/>
                <a:cs typeface="Times New Roman"/>
                <a:sym typeface="Times New Roman"/>
              </a:rPr>
              <a:t>2) collect</a:t>
            </a:r>
            <a:endParaRPr sz="2400">
              <a:latin typeface="Times New Roman"/>
              <a:ea typeface="Times New Roman"/>
              <a:cs typeface="Times New Roman"/>
              <a:sym typeface="Times New Roman"/>
            </a:endParaRPr>
          </a:p>
          <a:p>
            <a:pPr marL="0" lvl="0" indent="0" algn="l" rtl="0">
              <a:spcBef>
                <a:spcPts val="0"/>
              </a:spcBef>
              <a:spcAft>
                <a:spcPts val="0"/>
              </a:spcAft>
              <a:buNone/>
            </a:pPr>
            <a:r>
              <a:rPr lang="ru" sz="2400">
                <a:latin typeface="Times New Roman"/>
                <a:ea typeface="Times New Roman"/>
                <a:cs typeface="Times New Roman"/>
                <a:sym typeface="Times New Roman"/>
              </a:rPr>
              <a:t>3) come up</a:t>
            </a:r>
            <a:endParaRPr sz="2400">
              <a:latin typeface="Times New Roman"/>
              <a:ea typeface="Times New Roman"/>
              <a:cs typeface="Times New Roman"/>
              <a:sym typeface="Times New Roman"/>
            </a:endParaRPr>
          </a:p>
          <a:p>
            <a:pPr marL="0" lvl="0" indent="0" algn="l" rtl="0">
              <a:spcBef>
                <a:spcPts val="0"/>
              </a:spcBef>
              <a:spcAft>
                <a:spcPts val="0"/>
              </a:spcAft>
              <a:buNone/>
            </a:pPr>
            <a:r>
              <a:rPr lang="ru" sz="2400">
                <a:latin typeface="Times New Roman"/>
                <a:ea typeface="Times New Roman"/>
                <a:cs typeface="Times New Roman"/>
                <a:sym typeface="Times New Roman"/>
              </a:rPr>
              <a:t>4) update</a:t>
            </a:r>
            <a:endParaRPr sz="2400">
              <a:latin typeface="Times New Roman"/>
              <a:ea typeface="Times New Roman"/>
              <a:cs typeface="Times New Roman"/>
              <a:sym typeface="Times New Roman"/>
            </a:endParaRPr>
          </a:p>
          <a:p>
            <a:pPr marL="0" lvl="0" indent="0" algn="l" rtl="0">
              <a:spcBef>
                <a:spcPts val="0"/>
              </a:spcBef>
              <a:spcAft>
                <a:spcPts val="0"/>
              </a:spcAft>
              <a:buNone/>
            </a:pPr>
            <a:r>
              <a:rPr lang="ru" sz="2400">
                <a:latin typeface="Times New Roman"/>
                <a:ea typeface="Times New Roman"/>
                <a:cs typeface="Times New Roman"/>
                <a:sym typeface="Times New Roman"/>
              </a:rPr>
              <a:t>5) rank</a:t>
            </a:r>
            <a:endParaRPr sz="2400">
              <a:latin typeface="Times New Roman"/>
              <a:ea typeface="Times New Roman"/>
              <a:cs typeface="Times New Roman"/>
              <a:sym typeface="Times New Roman"/>
            </a:endParaRPr>
          </a:p>
          <a:p>
            <a:pPr marL="0" lvl="0" indent="0" algn="l" rtl="0">
              <a:spcBef>
                <a:spcPts val="0"/>
              </a:spcBef>
              <a:spcAft>
                <a:spcPts val="0"/>
              </a:spcAft>
              <a:buNone/>
            </a:pPr>
            <a:r>
              <a:rPr lang="ru" sz="2400">
                <a:latin typeface="Times New Roman"/>
                <a:ea typeface="Times New Roman"/>
                <a:cs typeface="Times New Roman"/>
                <a:sym typeface="Times New Roman"/>
              </a:rPr>
              <a:t>6) narrow down</a:t>
            </a:r>
            <a:endParaRPr sz="2400">
              <a:latin typeface="Times New Roman"/>
              <a:ea typeface="Times New Roman"/>
              <a:cs typeface="Times New Roman"/>
              <a:sym typeface="Times New Roman"/>
            </a:endParaRPr>
          </a:p>
        </p:txBody>
      </p:sp>
      <p:sp>
        <p:nvSpPr>
          <p:cNvPr id="351" name="Google Shape;351;p56"/>
          <p:cNvSpPr txBox="1"/>
          <p:nvPr/>
        </p:nvSpPr>
        <p:spPr>
          <a:xfrm>
            <a:off x="3358750" y="1718225"/>
            <a:ext cx="30000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latin typeface="Times New Roman"/>
                <a:ea typeface="Times New Roman"/>
                <a:cs typeface="Times New Roman"/>
                <a:sym typeface="Times New Roman"/>
              </a:rPr>
              <a:t>a) with results</a:t>
            </a:r>
            <a:endParaRPr sz="2400">
              <a:latin typeface="Times New Roman"/>
              <a:ea typeface="Times New Roman"/>
              <a:cs typeface="Times New Roman"/>
              <a:sym typeface="Times New Roman"/>
            </a:endParaRPr>
          </a:p>
          <a:p>
            <a:pPr marL="0" lvl="0" indent="0" algn="l" rtl="0">
              <a:spcBef>
                <a:spcPts val="0"/>
              </a:spcBef>
              <a:spcAft>
                <a:spcPts val="0"/>
              </a:spcAft>
              <a:buNone/>
            </a:pPr>
            <a:r>
              <a:rPr lang="ru" sz="2400">
                <a:latin typeface="Times New Roman"/>
                <a:ea typeface="Times New Roman"/>
                <a:cs typeface="Times New Roman"/>
                <a:sym typeface="Times New Roman"/>
              </a:rPr>
              <a:t>b) algorithms</a:t>
            </a:r>
            <a:endParaRPr sz="2400">
              <a:latin typeface="Times New Roman"/>
              <a:ea typeface="Times New Roman"/>
              <a:cs typeface="Times New Roman"/>
              <a:sym typeface="Times New Roman"/>
            </a:endParaRPr>
          </a:p>
          <a:p>
            <a:pPr marL="0" lvl="0" indent="0" algn="l" rtl="0">
              <a:spcBef>
                <a:spcPts val="0"/>
              </a:spcBef>
              <a:spcAft>
                <a:spcPts val="0"/>
              </a:spcAft>
              <a:buNone/>
            </a:pPr>
            <a:r>
              <a:rPr lang="ru" sz="2400">
                <a:latin typeface="Times New Roman"/>
                <a:ea typeface="Times New Roman"/>
                <a:cs typeface="Times New Roman"/>
                <a:sym typeface="Times New Roman"/>
              </a:rPr>
              <a:t>c) a team</a:t>
            </a:r>
            <a:endParaRPr sz="2400">
              <a:latin typeface="Times New Roman"/>
              <a:ea typeface="Times New Roman"/>
              <a:cs typeface="Times New Roman"/>
              <a:sym typeface="Times New Roman"/>
            </a:endParaRPr>
          </a:p>
          <a:p>
            <a:pPr marL="0" lvl="0" indent="0" algn="l" rtl="0">
              <a:spcBef>
                <a:spcPts val="0"/>
              </a:spcBef>
              <a:spcAft>
                <a:spcPts val="0"/>
              </a:spcAft>
              <a:buNone/>
            </a:pPr>
            <a:r>
              <a:rPr lang="ru" sz="2400">
                <a:latin typeface="Times New Roman"/>
                <a:ea typeface="Times New Roman"/>
                <a:cs typeface="Times New Roman"/>
                <a:sym typeface="Times New Roman"/>
              </a:rPr>
              <a:t>d) web pages</a:t>
            </a:r>
            <a:endParaRPr sz="2400">
              <a:latin typeface="Times New Roman"/>
              <a:ea typeface="Times New Roman"/>
              <a:cs typeface="Times New Roman"/>
              <a:sym typeface="Times New Roman"/>
            </a:endParaRPr>
          </a:p>
          <a:p>
            <a:pPr marL="0" lvl="0" indent="0" algn="l" rtl="0">
              <a:spcBef>
                <a:spcPts val="0"/>
              </a:spcBef>
              <a:spcAft>
                <a:spcPts val="0"/>
              </a:spcAft>
              <a:buNone/>
            </a:pPr>
            <a:r>
              <a:rPr lang="ru" sz="2400">
                <a:latin typeface="Times New Roman"/>
                <a:ea typeface="Times New Roman"/>
                <a:cs typeface="Times New Roman"/>
                <a:sym typeface="Times New Roman"/>
              </a:rPr>
              <a:t>e) one’s search</a:t>
            </a:r>
            <a:endParaRPr sz="2400">
              <a:latin typeface="Times New Roman"/>
              <a:ea typeface="Times New Roman"/>
              <a:cs typeface="Times New Roman"/>
              <a:sym typeface="Times New Roman"/>
            </a:endParaRPr>
          </a:p>
          <a:p>
            <a:pPr marL="0" lvl="0" indent="0" algn="l" rtl="0">
              <a:spcBef>
                <a:spcPts val="0"/>
              </a:spcBef>
              <a:spcAft>
                <a:spcPts val="0"/>
              </a:spcAft>
              <a:buNone/>
            </a:pPr>
            <a:r>
              <a:rPr lang="ru" sz="2400">
                <a:latin typeface="Times New Roman"/>
                <a:ea typeface="Times New Roman"/>
                <a:cs typeface="Times New Roman"/>
                <a:sym typeface="Times New Roman"/>
              </a:rPr>
              <a:t>f) information</a:t>
            </a:r>
            <a:endParaRPr sz="2400">
              <a:latin typeface="Times New Roman"/>
              <a:ea typeface="Times New Roman"/>
              <a:cs typeface="Times New Roman"/>
              <a:sym typeface="Times New Roman"/>
            </a:endParaRPr>
          </a:p>
        </p:txBody>
      </p:sp>
      <p:sp>
        <p:nvSpPr>
          <p:cNvPr id="352" name="Google Shape;352;p56"/>
          <p:cNvSpPr/>
          <p:nvPr/>
        </p:nvSpPr>
        <p:spPr>
          <a:xfrm>
            <a:off x="6921409" y="1718225"/>
            <a:ext cx="3047976" cy="3091932"/>
          </a:xfrm>
          <a:prstGeom prst="cloud">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Pro"/>
              <a:ea typeface="Source Sans Pro"/>
              <a:cs typeface="Source Sans Pro"/>
              <a:sym typeface="Source Sans Pr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7"/>
          <p:cNvSpPr txBox="1">
            <a:spLocks noGrp="1"/>
          </p:cNvSpPr>
          <p:nvPr>
            <p:ph type="title"/>
          </p:nvPr>
        </p:nvSpPr>
        <p:spPr>
          <a:xfrm>
            <a:off x="311700" y="122800"/>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990"/>
              <a:buFont typeface="Arial"/>
              <a:buNone/>
            </a:pPr>
            <a:r>
              <a:rPr lang="ru" sz="2400">
                <a:latin typeface="Times New Roman"/>
                <a:ea typeface="Times New Roman"/>
                <a:cs typeface="Times New Roman"/>
                <a:sym typeface="Times New Roman"/>
              </a:rPr>
              <a:t>Task 6. Watch the video again and fill in the gaps with the missing words or phrases.</a:t>
            </a:r>
            <a:endParaRPr sz="2400">
              <a:latin typeface="Times New Roman"/>
              <a:ea typeface="Times New Roman"/>
              <a:cs typeface="Times New Roman"/>
              <a:sym typeface="Times New Roman"/>
            </a:endParaRPr>
          </a:p>
          <a:p>
            <a:pPr marL="0" lvl="0" indent="0" algn="l" rtl="0">
              <a:spcBef>
                <a:spcPts val="0"/>
              </a:spcBef>
              <a:spcAft>
                <a:spcPts val="0"/>
              </a:spcAft>
              <a:buSzPts val="990"/>
              <a:buNone/>
            </a:pPr>
            <a:endParaRPr sz="2400">
              <a:latin typeface="Times New Roman"/>
              <a:ea typeface="Times New Roman"/>
              <a:cs typeface="Times New Roman"/>
              <a:sym typeface="Times New Roman"/>
            </a:endParaRPr>
          </a:p>
        </p:txBody>
      </p:sp>
      <p:pic>
        <p:nvPicPr>
          <p:cNvPr id="358" name="Google Shape;358;p57"/>
          <p:cNvPicPr preferRelativeResize="0"/>
          <p:nvPr/>
        </p:nvPicPr>
        <p:blipFill>
          <a:blip r:embed="rId3">
            <a:alphaModFix/>
          </a:blip>
          <a:stretch>
            <a:fillRect/>
          </a:stretch>
        </p:blipFill>
        <p:spPr>
          <a:xfrm>
            <a:off x="386050" y="1111400"/>
            <a:ext cx="6211051" cy="3846175"/>
          </a:xfrm>
          <a:prstGeom prst="rect">
            <a:avLst/>
          </a:prstGeom>
          <a:noFill/>
          <a:ln>
            <a:noFill/>
          </a:ln>
        </p:spPr>
      </p:pic>
      <p:pic>
        <p:nvPicPr>
          <p:cNvPr id="359" name="Google Shape;359;p57"/>
          <p:cNvPicPr preferRelativeResize="0"/>
          <p:nvPr/>
        </p:nvPicPr>
        <p:blipFill>
          <a:blip r:embed="rId4">
            <a:alphaModFix/>
          </a:blip>
          <a:stretch>
            <a:fillRect/>
          </a:stretch>
        </p:blipFill>
        <p:spPr>
          <a:xfrm>
            <a:off x="6597100" y="3585651"/>
            <a:ext cx="2512750" cy="1495875"/>
          </a:xfrm>
          <a:prstGeom prst="rect">
            <a:avLst/>
          </a:prstGeom>
          <a:noFill/>
          <a:ln>
            <a:noFill/>
          </a:ln>
        </p:spPr>
      </p:pic>
      <p:pic>
        <p:nvPicPr>
          <p:cNvPr id="360" name="Google Shape;360;p57"/>
          <p:cNvPicPr preferRelativeResize="0"/>
          <p:nvPr/>
        </p:nvPicPr>
        <p:blipFill>
          <a:blip r:embed="rId5">
            <a:alphaModFix/>
          </a:blip>
          <a:stretch>
            <a:fillRect/>
          </a:stretch>
        </p:blipFill>
        <p:spPr>
          <a:xfrm>
            <a:off x="6844328" y="1935503"/>
            <a:ext cx="2790000" cy="978350"/>
          </a:xfrm>
          <a:prstGeom prst="rect">
            <a:avLst/>
          </a:prstGeom>
          <a:noFill/>
          <a:ln>
            <a:noFill/>
          </a:ln>
        </p:spPr>
      </p:pic>
      <p:pic>
        <p:nvPicPr>
          <p:cNvPr id="361" name="Google Shape;361;p57"/>
          <p:cNvPicPr preferRelativeResize="0"/>
          <p:nvPr/>
        </p:nvPicPr>
        <p:blipFill>
          <a:blip r:embed="rId6">
            <a:alphaModFix/>
          </a:blip>
          <a:stretch>
            <a:fillRect/>
          </a:stretch>
        </p:blipFill>
        <p:spPr>
          <a:xfrm>
            <a:off x="7251822" y="1589389"/>
            <a:ext cx="1975011" cy="1964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365"/>
        <p:cNvGrpSpPr/>
        <p:nvPr/>
      </p:nvGrpSpPr>
      <p:grpSpPr>
        <a:xfrm>
          <a:off x="0" y="0"/>
          <a:ext cx="0" cy="0"/>
          <a:chOff x="0" y="0"/>
          <a:chExt cx="0" cy="0"/>
        </a:xfrm>
      </p:grpSpPr>
      <p:sp>
        <p:nvSpPr>
          <p:cNvPr id="366" name="Google Shape;366;p58"/>
          <p:cNvSpPr txBox="1"/>
          <p:nvPr/>
        </p:nvSpPr>
        <p:spPr>
          <a:xfrm>
            <a:off x="0" y="0"/>
            <a:ext cx="9144000" cy="4925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2200" b="1">
                <a:latin typeface="Times New Roman"/>
                <a:ea typeface="Times New Roman"/>
                <a:cs typeface="Times New Roman"/>
                <a:sym typeface="Times New Roman"/>
              </a:rPr>
              <a:t>TEXT A. Types of Search Engines</a:t>
            </a:r>
            <a:endParaRPr sz="2200" b="1">
              <a:latin typeface="Times New Roman"/>
              <a:ea typeface="Times New Roman"/>
              <a:cs typeface="Times New Roman"/>
              <a:sym typeface="Times New Roman"/>
            </a:endParaRPr>
          </a:p>
          <a:p>
            <a:pPr marL="0" lvl="0" indent="0" algn="l" rtl="0">
              <a:spcBef>
                <a:spcPts val="0"/>
              </a:spcBef>
              <a:spcAft>
                <a:spcPts val="0"/>
              </a:spcAft>
              <a:buNone/>
            </a:pPr>
            <a:r>
              <a:rPr lang="ru" sz="2200">
                <a:latin typeface="Times New Roman"/>
                <a:ea typeface="Times New Roman"/>
                <a:cs typeface="Times New Roman"/>
                <a:sym typeface="Times New Roman"/>
              </a:rPr>
              <a:t>A search engine allows users to extract (1) ______ (request) information from</a:t>
            </a:r>
            <a:endParaRPr sz="2200">
              <a:latin typeface="Times New Roman"/>
              <a:ea typeface="Times New Roman"/>
              <a:cs typeface="Times New Roman"/>
              <a:sym typeface="Times New Roman"/>
            </a:endParaRPr>
          </a:p>
          <a:p>
            <a:pPr marL="0" lvl="0" indent="0" algn="l" rtl="0">
              <a:spcBef>
                <a:spcPts val="0"/>
              </a:spcBef>
              <a:spcAft>
                <a:spcPts val="0"/>
              </a:spcAft>
              <a:buNone/>
            </a:pPr>
            <a:r>
              <a:rPr lang="ru" sz="2200">
                <a:latin typeface="Times New Roman"/>
                <a:ea typeface="Times New Roman"/>
                <a:cs typeface="Times New Roman"/>
                <a:sym typeface="Times New Roman"/>
              </a:rPr>
              <a:t>the huge database of resources available on the Internet. Internet usage has increased (2) ______ (tremendous) in the recent years with the easy to use search engines like Google, Bing and Yahoo! (3) _____ (optimize) websites for Google and other search engines is essential for any website owner if they want to reach a larger audience.</a:t>
            </a:r>
            <a:endParaRPr sz="2200">
              <a:latin typeface="Times New Roman"/>
              <a:ea typeface="Times New Roman"/>
              <a:cs typeface="Times New Roman"/>
              <a:sym typeface="Times New Roman"/>
            </a:endParaRPr>
          </a:p>
          <a:p>
            <a:pPr marL="0" lvl="0" indent="0" algn="l" rtl="0">
              <a:spcBef>
                <a:spcPts val="0"/>
              </a:spcBef>
              <a:spcAft>
                <a:spcPts val="0"/>
              </a:spcAft>
              <a:buNone/>
            </a:pPr>
            <a:r>
              <a:rPr lang="ru" sz="2200">
                <a:latin typeface="Times New Roman"/>
                <a:ea typeface="Times New Roman"/>
                <a:cs typeface="Times New Roman"/>
                <a:sym typeface="Times New Roman"/>
              </a:rPr>
              <a:t>Studies suggest that when using search engines, most people do not go beyond the listings (4) ____ (mention) on the first couple of pages of the search engine results list.</a:t>
            </a:r>
            <a:endParaRPr sz="2200">
              <a:latin typeface="Times New Roman"/>
              <a:ea typeface="Times New Roman"/>
              <a:cs typeface="Times New Roman"/>
              <a:sym typeface="Times New Roman"/>
            </a:endParaRPr>
          </a:p>
          <a:p>
            <a:pPr marL="0" lvl="0" indent="0" algn="l" rtl="0">
              <a:spcBef>
                <a:spcPts val="0"/>
              </a:spcBef>
              <a:spcAft>
                <a:spcPts val="0"/>
              </a:spcAft>
              <a:buNone/>
            </a:pPr>
            <a:r>
              <a:rPr lang="ru" sz="2200">
                <a:latin typeface="Times New Roman"/>
                <a:ea typeface="Times New Roman"/>
                <a:cs typeface="Times New Roman"/>
                <a:sym typeface="Times New Roman"/>
              </a:rPr>
              <a:t>Search engines can be classified into the following three categories:</a:t>
            </a:r>
            <a:endParaRPr sz="2200">
              <a:latin typeface="Times New Roman"/>
              <a:ea typeface="Times New Roman"/>
              <a:cs typeface="Times New Roman"/>
              <a:sym typeface="Times New Roman"/>
            </a:endParaRPr>
          </a:p>
          <a:p>
            <a:pPr marL="0" lvl="0" indent="0" algn="l" rtl="0">
              <a:spcBef>
                <a:spcPts val="0"/>
              </a:spcBef>
              <a:spcAft>
                <a:spcPts val="0"/>
              </a:spcAft>
              <a:buNone/>
            </a:pPr>
            <a:r>
              <a:rPr lang="ru" sz="2200">
                <a:latin typeface="Times New Roman"/>
                <a:ea typeface="Times New Roman"/>
                <a:cs typeface="Times New Roman"/>
                <a:sym typeface="Times New Roman"/>
              </a:rPr>
              <a:t>1) crawler-based search engines</a:t>
            </a:r>
            <a:endParaRPr sz="2200">
              <a:latin typeface="Times New Roman"/>
              <a:ea typeface="Times New Roman"/>
              <a:cs typeface="Times New Roman"/>
              <a:sym typeface="Times New Roman"/>
            </a:endParaRPr>
          </a:p>
          <a:p>
            <a:pPr marL="0" lvl="0" indent="0" algn="l" rtl="0">
              <a:spcBef>
                <a:spcPts val="0"/>
              </a:spcBef>
              <a:spcAft>
                <a:spcPts val="0"/>
              </a:spcAft>
              <a:buNone/>
            </a:pPr>
            <a:r>
              <a:rPr lang="ru" sz="2200">
                <a:latin typeface="Times New Roman"/>
                <a:ea typeface="Times New Roman"/>
                <a:cs typeface="Times New Roman"/>
                <a:sym typeface="Times New Roman"/>
              </a:rPr>
              <a:t>2) human-powered directories</a:t>
            </a:r>
            <a:endParaRPr sz="2200">
              <a:latin typeface="Times New Roman"/>
              <a:ea typeface="Times New Roman"/>
              <a:cs typeface="Times New Roman"/>
              <a:sym typeface="Times New Roman"/>
            </a:endParaRPr>
          </a:p>
          <a:p>
            <a:pPr marL="0" lvl="0" indent="0" algn="l" rtl="0">
              <a:spcBef>
                <a:spcPts val="0"/>
              </a:spcBef>
              <a:spcAft>
                <a:spcPts val="0"/>
              </a:spcAft>
              <a:buNone/>
            </a:pPr>
            <a:r>
              <a:rPr lang="ru" sz="2200">
                <a:latin typeface="Times New Roman"/>
                <a:ea typeface="Times New Roman"/>
                <a:cs typeface="Times New Roman"/>
                <a:sym typeface="Times New Roman"/>
              </a:rPr>
              <a:t>3) meta-search engines.</a:t>
            </a:r>
            <a:endParaRPr sz="2200">
              <a:latin typeface="Times New Roman"/>
              <a:ea typeface="Times New Roman"/>
              <a:cs typeface="Times New Roman"/>
              <a:sym typeface="Times New Roman"/>
            </a:endParaRPr>
          </a:p>
        </p:txBody>
      </p:sp>
      <p:pic>
        <p:nvPicPr>
          <p:cNvPr id="367" name="Google Shape;367;p58"/>
          <p:cNvPicPr preferRelativeResize="0"/>
          <p:nvPr/>
        </p:nvPicPr>
        <p:blipFill>
          <a:blip r:embed="rId3">
            <a:alphaModFix/>
          </a:blip>
          <a:stretch>
            <a:fillRect/>
          </a:stretch>
        </p:blipFill>
        <p:spPr>
          <a:xfrm>
            <a:off x="5214726" y="4197203"/>
            <a:ext cx="2922100" cy="1355325"/>
          </a:xfrm>
          <a:prstGeom prst="rect">
            <a:avLst/>
          </a:prstGeom>
          <a:noFill/>
          <a:ln>
            <a:noFill/>
          </a:ln>
        </p:spPr>
      </p:pic>
      <p:pic>
        <p:nvPicPr>
          <p:cNvPr id="368" name="Google Shape;368;p58"/>
          <p:cNvPicPr preferRelativeResize="0"/>
          <p:nvPr/>
        </p:nvPicPr>
        <p:blipFill>
          <a:blip r:embed="rId4">
            <a:alphaModFix/>
          </a:blip>
          <a:stretch>
            <a:fillRect/>
          </a:stretch>
        </p:blipFill>
        <p:spPr>
          <a:xfrm>
            <a:off x="5688275" y="4197189"/>
            <a:ext cx="1975011" cy="1964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372"/>
        <p:cNvGrpSpPr/>
        <p:nvPr/>
      </p:nvGrpSpPr>
      <p:grpSpPr>
        <a:xfrm>
          <a:off x="0" y="0"/>
          <a:ext cx="0" cy="0"/>
          <a:chOff x="0" y="0"/>
          <a:chExt cx="0" cy="0"/>
        </a:xfrm>
      </p:grpSpPr>
      <p:sp>
        <p:nvSpPr>
          <p:cNvPr id="373" name="Google Shape;373;p59"/>
          <p:cNvSpPr txBox="1"/>
          <p:nvPr/>
        </p:nvSpPr>
        <p:spPr>
          <a:xfrm>
            <a:off x="0" y="0"/>
            <a:ext cx="9144000" cy="526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b="1">
                <a:latin typeface="Times New Roman"/>
                <a:ea typeface="Times New Roman"/>
                <a:cs typeface="Times New Roman"/>
                <a:sym typeface="Times New Roman"/>
              </a:rPr>
              <a:t>1. Crawler-Based Search Engines</a:t>
            </a:r>
            <a:endParaRPr sz="1500" b="1">
              <a:latin typeface="Times New Roman"/>
              <a:ea typeface="Times New Roman"/>
              <a:cs typeface="Times New Roman"/>
              <a:sym typeface="Times New Roman"/>
            </a:endParaRPr>
          </a:p>
          <a:p>
            <a:pPr marL="0" lvl="0" indent="0" algn="l" rtl="0">
              <a:spcBef>
                <a:spcPts val="0"/>
              </a:spcBef>
              <a:spcAft>
                <a:spcPts val="0"/>
              </a:spcAft>
              <a:buNone/>
            </a:pPr>
            <a:r>
              <a:rPr lang="ru" sz="1500">
                <a:latin typeface="Times New Roman"/>
                <a:ea typeface="Times New Roman"/>
                <a:cs typeface="Times New Roman"/>
                <a:sym typeface="Times New Roman"/>
              </a:rPr>
              <a:t>There are three basic steps that every crawler-based search engine follows before (5)</a:t>
            </a:r>
            <a:endParaRPr sz="1500">
              <a:latin typeface="Times New Roman"/>
              <a:ea typeface="Times New Roman"/>
              <a:cs typeface="Times New Roman"/>
              <a:sym typeface="Times New Roman"/>
            </a:endParaRPr>
          </a:p>
          <a:p>
            <a:pPr marL="0" lvl="0" indent="0" algn="l" rtl="0">
              <a:spcBef>
                <a:spcPts val="0"/>
              </a:spcBef>
              <a:spcAft>
                <a:spcPts val="0"/>
              </a:spcAft>
              <a:buNone/>
            </a:pPr>
            <a:r>
              <a:rPr lang="ru" sz="1500">
                <a:latin typeface="Times New Roman"/>
                <a:ea typeface="Times New Roman"/>
                <a:cs typeface="Times New Roman"/>
                <a:sym typeface="Times New Roman"/>
              </a:rPr>
              <a:t>_________ (display) search results: </a:t>
            </a:r>
            <a:r>
              <a:rPr lang="ru" sz="1500">
                <a:highlight>
                  <a:srgbClr val="FFFF00"/>
                </a:highlight>
                <a:latin typeface="Times New Roman"/>
                <a:ea typeface="Times New Roman"/>
                <a:cs typeface="Times New Roman"/>
                <a:sym typeface="Times New Roman"/>
              </a:rPr>
              <a:t>crawling</a:t>
            </a:r>
            <a:r>
              <a:rPr lang="ru" sz="1500">
                <a:latin typeface="Times New Roman"/>
                <a:ea typeface="Times New Roman"/>
                <a:cs typeface="Times New Roman"/>
                <a:sym typeface="Times New Roman"/>
              </a:rPr>
              <a:t>, </a:t>
            </a:r>
            <a:r>
              <a:rPr lang="ru" sz="1500">
                <a:highlight>
                  <a:srgbClr val="00FF00"/>
                </a:highlight>
                <a:latin typeface="Times New Roman"/>
                <a:ea typeface="Times New Roman"/>
                <a:cs typeface="Times New Roman"/>
                <a:sym typeface="Times New Roman"/>
              </a:rPr>
              <a:t>indexing</a:t>
            </a:r>
            <a:r>
              <a:rPr lang="ru" sz="1500">
                <a:latin typeface="Times New Roman"/>
                <a:ea typeface="Times New Roman"/>
                <a:cs typeface="Times New Roman"/>
                <a:sym typeface="Times New Roman"/>
              </a:rPr>
              <a:t>, </a:t>
            </a:r>
            <a:r>
              <a:rPr lang="ru" sz="1500">
                <a:highlight>
                  <a:srgbClr val="00FFFF"/>
                </a:highlight>
                <a:latin typeface="Times New Roman"/>
                <a:ea typeface="Times New Roman"/>
                <a:cs typeface="Times New Roman"/>
                <a:sym typeface="Times New Roman"/>
              </a:rPr>
              <a:t>ranking</a:t>
            </a:r>
            <a:endParaRPr sz="1500">
              <a:highlight>
                <a:srgbClr val="00FFFF"/>
              </a:highlight>
              <a:latin typeface="Times New Roman"/>
              <a:ea typeface="Times New Roman"/>
              <a:cs typeface="Times New Roman"/>
              <a:sym typeface="Times New Roman"/>
            </a:endParaRPr>
          </a:p>
          <a:p>
            <a:pPr marL="0" lvl="0" indent="0" algn="l" rtl="0">
              <a:spcBef>
                <a:spcPts val="0"/>
              </a:spcBef>
              <a:spcAft>
                <a:spcPts val="0"/>
              </a:spcAft>
              <a:buNone/>
            </a:pPr>
            <a:r>
              <a:rPr lang="ru" sz="1500">
                <a:highlight>
                  <a:srgbClr val="FFFF00"/>
                </a:highlight>
                <a:latin typeface="Times New Roman"/>
                <a:ea typeface="Times New Roman"/>
                <a:cs typeface="Times New Roman"/>
                <a:sym typeface="Times New Roman"/>
              </a:rPr>
              <a:t>Crawling</a:t>
            </a:r>
            <a:endParaRPr sz="1500">
              <a:highlight>
                <a:srgbClr val="FFFF00"/>
              </a:highlight>
              <a:latin typeface="Times New Roman"/>
              <a:ea typeface="Times New Roman"/>
              <a:cs typeface="Times New Roman"/>
              <a:sym typeface="Times New Roman"/>
            </a:endParaRPr>
          </a:p>
          <a:p>
            <a:pPr marL="0" lvl="0" indent="0" algn="l" rtl="0">
              <a:spcBef>
                <a:spcPts val="0"/>
              </a:spcBef>
              <a:spcAft>
                <a:spcPts val="0"/>
              </a:spcAft>
              <a:buNone/>
            </a:pPr>
            <a:r>
              <a:rPr lang="ru" sz="1500">
                <a:latin typeface="Times New Roman"/>
                <a:ea typeface="Times New Roman"/>
                <a:cs typeface="Times New Roman"/>
                <a:sym typeface="Times New Roman"/>
              </a:rPr>
              <a:t>Crawler-based search engines create their listings (6) </a:t>
            </a:r>
            <a:r>
              <a:rPr lang="ru" sz="1500">
                <a:solidFill>
                  <a:schemeClr val="dk2"/>
                </a:solidFill>
                <a:latin typeface="Times New Roman"/>
                <a:ea typeface="Times New Roman"/>
                <a:cs typeface="Times New Roman"/>
                <a:sym typeface="Times New Roman"/>
              </a:rPr>
              <a:t>_____</a:t>
            </a:r>
            <a:r>
              <a:rPr lang="ru" sz="1500">
                <a:latin typeface="Times New Roman"/>
                <a:ea typeface="Times New Roman"/>
                <a:cs typeface="Times New Roman"/>
                <a:sym typeface="Times New Roman"/>
              </a:rPr>
              <a:t>(automatic) by using a special program known as ‘a crawler’ or ‘a spider’ to find new and (7) </a:t>
            </a:r>
            <a:r>
              <a:rPr lang="ru" sz="1500">
                <a:solidFill>
                  <a:schemeClr val="dk2"/>
                </a:solidFill>
                <a:latin typeface="Times New Roman"/>
                <a:ea typeface="Times New Roman"/>
                <a:cs typeface="Times New Roman"/>
                <a:sym typeface="Times New Roman"/>
              </a:rPr>
              <a:t>_____</a:t>
            </a:r>
            <a:r>
              <a:rPr lang="ru" sz="1500">
                <a:latin typeface="Times New Roman"/>
                <a:ea typeface="Times New Roman"/>
                <a:cs typeface="Times New Roman"/>
                <a:sym typeface="Times New Roman"/>
              </a:rPr>
              <a:t>(update) content. Content can vary – it could be a webpage, an image, a video – but (8) </a:t>
            </a:r>
            <a:r>
              <a:rPr lang="ru" sz="1500">
                <a:solidFill>
                  <a:schemeClr val="dk2"/>
                </a:solidFill>
                <a:latin typeface="Times New Roman"/>
                <a:ea typeface="Times New Roman"/>
                <a:cs typeface="Times New Roman"/>
                <a:sym typeface="Times New Roman"/>
              </a:rPr>
              <a:t>_____</a:t>
            </a:r>
            <a:r>
              <a:rPr lang="ru" sz="1500">
                <a:latin typeface="Times New Roman"/>
                <a:ea typeface="Times New Roman"/>
                <a:cs typeface="Times New Roman"/>
                <a:sym typeface="Times New Roman"/>
              </a:rPr>
              <a:t>(regard) of the format, content is discovered by links. For example, Googlebot starts out by (9) </a:t>
            </a:r>
            <a:r>
              <a:rPr lang="ru" sz="1500">
                <a:solidFill>
                  <a:schemeClr val="dk2"/>
                </a:solidFill>
                <a:latin typeface="Times New Roman"/>
                <a:ea typeface="Times New Roman"/>
                <a:cs typeface="Times New Roman"/>
                <a:sym typeface="Times New Roman"/>
              </a:rPr>
              <a:t>_____</a:t>
            </a:r>
            <a:r>
              <a:rPr lang="ru" sz="1500">
                <a:latin typeface="Times New Roman"/>
                <a:ea typeface="Times New Roman"/>
                <a:cs typeface="Times New Roman"/>
                <a:sym typeface="Times New Roman"/>
              </a:rPr>
              <a:t>(fetch) a few webpages and then follows the links on those webpages to find new URLs. Various data mining techniques are used to define which pages should be crawled and the crawling (10) </a:t>
            </a:r>
            <a:r>
              <a:rPr lang="ru" sz="1500">
                <a:solidFill>
                  <a:schemeClr val="dk2"/>
                </a:solidFill>
                <a:latin typeface="Times New Roman"/>
                <a:ea typeface="Times New Roman"/>
                <a:cs typeface="Times New Roman"/>
                <a:sym typeface="Times New Roman"/>
              </a:rPr>
              <a:t>_____</a:t>
            </a:r>
            <a:r>
              <a:rPr lang="ru" sz="1500">
                <a:latin typeface="Times New Roman"/>
                <a:ea typeface="Times New Roman"/>
                <a:cs typeface="Times New Roman"/>
                <a:sym typeface="Times New Roman"/>
              </a:rPr>
              <a:t>(frequent). Every time a web crawler finds a new website through a link, it scans and passes its content for further processing (called indexing).</a:t>
            </a:r>
            <a:endParaRPr sz="1500">
              <a:latin typeface="Times New Roman"/>
              <a:ea typeface="Times New Roman"/>
              <a:cs typeface="Times New Roman"/>
              <a:sym typeface="Times New Roman"/>
            </a:endParaRPr>
          </a:p>
          <a:p>
            <a:pPr marL="0" lvl="0" indent="0" algn="l" rtl="0">
              <a:spcBef>
                <a:spcPts val="0"/>
              </a:spcBef>
              <a:spcAft>
                <a:spcPts val="0"/>
              </a:spcAft>
              <a:buNone/>
            </a:pPr>
            <a:r>
              <a:rPr lang="ru" sz="1500">
                <a:highlight>
                  <a:srgbClr val="00FF00"/>
                </a:highlight>
                <a:latin typeface="Times New Roman"/>
                <a:ea typeface="Times New Roman"/>
                <a:cs typeface="Times New Roman"/>
                <a:sym typeface="Times New Roman"/>
              </a:rPr>
              <a:t>Indexing</a:t>
            </a:r>
            <a:endParaRPr sz="1500">
              <a:highlight>
                <a:srgbClr val="00FF00"/>
              </a:highlight>
              <a:latin typeface="Times New Roman"/>
              <a:ea typeface="Times New Roman"/>
              <a:cs typeface="Times New Roman"/>
              <a:sym typeface="Times New Roman"/>
            </a:endParaRPr>
          </a:p>
          <a:p>
            <a:pPr marL="0" lvl="0" indent="0" algn="l" rtl="0">
              <a:spcBef>
                <a:spcPts val="0"/>
              </a:spcBef>
              <a:spcAft>
                <a:spcPts val="0"/>
              </a:spcAft>
              <a:buNone/>
            </a:pPr>
            <a:r>
              <a:rPr lang="ru" sz="1500">
                <a:latin typeface="Times New Roman"/>
                <a:ea typeface="Times New Roman"/>
                <a:cs typeface="Times New Roman"/>
                <a:sym typeface="Times New Roman"/>
              </a:rPr>
              <a:t>Search engines process and store information they find in an index - a massive database of discovered URLs – to be retrieved later when a user enters a query. Indexing is performed by (11) </a:t>
            </a:r>
            <a:r>
              <a:rPr lang="ru" sz="1500">
                <a:solidFill>
                  <a:schemeClr val="dk2"/>
                </a:solidFill>
                <a:latin typeface="Times New Roman"/>
                <a:ea typeface="Times New Roman"/>
                <a:cs typeface="Times New Roman"/>
                <a:sym typeface="Times New Roman"/>
              </a:rPr>
              <a:t>_____</a:t>
            </a:r>
            <a:r>
              <a:rPr lang="ru" sz="1500">
                <a:latin typeface="Times New Roman"/>
                <a:ea typeface="Times New Roman"/>
                <a:cs typeface="Times New Roman"/>
                <a:sym typeface="Times New Roman"/>
              </a:rPr>
              <a:t>(identify) the words and expressions that best describe the page. The (12) </a:t>
            </a:r>
            <a:r>
              <a:rPr lang="ru" sz="1500">
                <a:solidFill>
                  <a:schemeClr val="dk2"/>
                </a:solidFill>
                <a:latin typeface="Times New Roman"/>
                <a:ea typeface="Times New Roman"/>
                <a:cs typeface="Times New Roman"/>
                <a:sym typeface="Times New Roman"/>
              </a:rPr>
              <a:t>_____</a:t>
            </a:r>
            <a:r>
              <a:rPr lang="ru" sz="1500">
                <a:latin typeface="Times New Roman"/>
                <a:ea typeface="Times New Roman"/>
                <a:cs typeface="Times New Roman"/>
                <a:sym typeface="Times New Roman"/>
              </a:rPr>
              <a:t>(identify) words are referred to as keywords and the page is assigned to the identified keywords.</a:t>
            </a:r>
            <a:endParaRPr sz="1500">
              <a:latin typeface="Times New Roman"/>
              <a:ea typeface="Times New Roman"/>
              <a:cs typeface="Times New Roman"/>
              <a:sym typeface="Times New Roman"/>
            </a:endParaRPr>
          </a:p>
          <a:p>
            <a:pPr marL="0" lvl="0" indent="0" algn="l" rtl="0">
              <a:spcBef>
                <a:spcPts val="0"/>
              </a:spcBef>
              <a:spcAft>
                <a:spcPts val="0"/>
              </a:spcAft>
              <a:buNone/>
            </a:pPr>
            <a:r>
              <a:rPr lang="ru" sz="1500">
                <a:highlight>
                  <a:srgbClr val="00FFFF"/>
                </a:highlight>
                <a:latin typeface="Times New Roman"/>
                <a:ea typeface="Times New Roman"/>
                <a:cs typeface="Times New Roman"/>
                <a:sym typeface="Times New Roman"/>
              </a:rPr>
              <a:t>Ranking</a:t>
            </a:r>
            <a:endParaRPr sz="1500">
              <a:highlight>
                <a:srgbClr val="00FFFF"/>
              </a:highlight>
              <a:latin typeface="Times New Roman"/>
              <a:ea typeface="Times New Roman"/>
              <a:cs typeface="Times New Roman"/>
              <a:sym typeface="Times New Roman"/>
            </a:endParaRPr>
          </a:p>
          <a:p>
            <a:pPr marL="0" lvl="0" indent="0" algn="l" rtl="0">
              <a:spcBef>
                <a:spcPts val="0"/>
              </a:spcBef>
              <a:spcAft>
                <a:spcPts val="0"/>
              </a:spcAft>
              <a:buNone/>
            </a:pPr>
            <a:r>
              <a:rPr lang="ru" sz="1500">
                <a:latin typeface="Times New Roman"/>
                <a:ea typeface="Times New Roman"/>
                <a:cs typeface="Times New Roman"/>
                <a:sym typeface="Times New Roman"/>
              </a:rPr>
              <a:t>Search engines compare the search string with the indexed pages from the database to provide the content that will best answer the user’s query. The results are ordered from most relevant to least relevant. This ordering of search results by (13) </a:t>
            </a:r>
            <a:r>
              <a:rPr lang="ru" sz="1500">
                <a:solidFill>
                  <a:schemeClr val="dk2"/>
                </a:solidFill>
                <a:latin typeface="Times New Roman"/>
                <a:ea typeface="Times New Roman"/>
                <a:cs typeface="Times New Roman"/>
                <a:sym typeface="Times New Roman"/>
              </a:rPr>
              <a:t>_____</a:t>
            </a:r>
            <a:r>
              <a:rPr lang="ru" sz="1500">
                <a:latin typeface="Times New Roman"/>
                <a:ea typeface="Times New Roman"/>
                <a:cs typeface="Times New Roman"/>
                <a:sym typeface="Times New Roman"/>
              </a:rPr>
              <a:t>(relevant) is known as ranking. There are various algorithms to calculate (14) </a:t>
            </a:r>
            <a:r>
              <a:rPr lang="ru" sz="1500">
                <a:solidFill>
                  <a:schemeClr val="dk2"/>
                </a:solidFill>
                <a:latin typeface="Times New Roman"/>
                <a:ea typeface="Times New Roman"/>
                <a:cs typeface="Times New Roman"/>
                <a:sym typeface="Times New Roman"/>
              </a:rPr>
              <a:t>_____</a:t>
            </a:r>
            <a:r>
              <a:rPr lang="ru" sz="1500">
                <a:latin typeface="Times New Roman"/>
                <a:ea typeface="Times New Roman"/>
                <a:cs typeface="Times New Roman"/>
                <a:sym typeface="Times New Roman"/>
              </a:rPr>
              <a:t>(relevant), which is why different search engines give different search results for the same search string. These algorithms are (15) </a:t>
            </a:r>
            <a:r>
              <a:rPr lang="ru" sz="1500">
                <a:solidFill>
                  <a:schemeClr val="dk2"/>
                </a:solidFill>
                <a:latin typeface="Times New Roman"/>
                <a:ea typeface="Times New Roman"/>
                <a:cs typeface="Times New Roman"/>
                <a:sym typeface="Times New Roman"/>
              </a:rPr>
              <a:t>_____</a:t>
            </a:r>
            <a:r>
              <a:rPr lang="ru" sz="1500">
                <a:latin typeface="Times New Roman"/>
                <a:ea typeface="Times New Roman"/>
                <a:cs typeface="Times New Roman"/>
                <a:sym typeface="Times New Roman"/>
              </a:rPr>
              <a:t>(constant) evolving to provide users with most relevant search results.</a:t>
            </a:r>
            <a:endParaRPr sz="1500">
              <a:latin typeface="Times New Roman"/>
              <a:ea typeface="Times New Roman"/>
              <a:cs typeface="Times New Roman"/>
              <a:sym typeface="Times New Roman"/>
            </a:endParaRPr>
          </a:p>
        </p:txBody>
      </p:sp>
      <p:pic>
        <p:nvPicPr>
          <p:cNvPr id="374" name="Google Shape;374;p59" descr="What is a Web Crawler? (In 50 Words or Less)"/>
          <p:cNvPicPr preferRelativeResize="0"/>
          <p:nvPr/>
        </p:nvPicPr>
        <p:blipFill>
          <a:blip r:embed="rId3">
            <a:alphaModFix/>
          </a:blip>
          <a:stretch>
            <a:fillRect/>
          </a:stretch>
        </p:blipFill>
        <p:spPr>
          <a:xfrm>
            <a:off x="-3428025" y="1512051"/>
            <a:ext cx="3328874" cy="1869400"/>
          </a:xfrm>
          <a:prstGeom prst="rect">
            <a:avLst/>
          </a:prstGeom>
          <a:noFill/>
          <a:ln>
            <a:noFill/>
          </a:ln>
        </p:spPr>
      </p:pic>
      <p:pic>
        <p:nvPicPr>
          <p:cNvPr id="375" name="Google Shape;375;p59"/>
          <p:cNvPicPr preferRelativeResize="0"/>
          <p:nvPr/>
        </p:nvPicPr>
        <p:blipFill>
          <a:blip r:embed="rId4">
            <a:alphaModFix/>
          </a:blip>
          <a:stretch>
            <a:fillRect/>
          </a:stretch>
        </p:blipFill>
        <p:spPr>
          <a:xfrm>
            <a:off x="-3876261" y="3381445"/>
            <a:ext cx="2210775" cy="1639900"/>
          </a:xfrm>
          <a:prstGeom prst="rect">
            <a:avLst/>
          </a:prstGeom>
          <a:noFill/>
          <a:ln>
            <a:noFill/>
          </a:ln>
        </p:spPr>
      </p:pic>
      <p:pic>
        <p:nvPicPr>
          <p:cNvPr id="376" name="Google Shape;376;p59"/>
          <p:cNvPicPr preferRelativeResize="0"/>
          <p:nvPr/>
        </p:nvPicPr>
        <p:blipFill>
          <a:blip r:embed="rId5">
            <a:alphaModFix/>
          </a:blip>
          <a:stretch>
            <a:fillRect/>
          </a:stretch>
        </p:blipFill>
        <p:spPr>
          <a:xfrm>
            <a:off x="-3876249" y="5143499"/>
            <a:ext cx="2210776" cy="1357287"/>
          </a:xfrm>
          <a:prstGeom prst="rect">
            <a:avLst/>
          </a:prstGeom>
          <a:noFill/>
          <a:ln>
            <a:noFill/>
          </a:ln>
        </p:spPr>
      </p:pic>
      <p:pic>
        <p:nvPicPr>
          <p:cNvPr id="377" name="Google Shape;377;p59"/>
          <p:cNvPicPr preferRelativeResize="0"/>
          <p:nvPr/>
        </p:nvPicPr>
        <p:blipFill>
          <a:blip r:embed="rId6">
            <a:alphaModFix/>
          </a:blip>
          <a:stretch>
            <a:fillRect/>
          </a:stretch>
        </p:blipFill>
        <p:spPr>
          <a:xfrm>
            <a:off x="-3161262" y="3381450"/>
            <a:ext cx="2795350" cy="3119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81"/>
        <p:cNvGrpSpPr/>
        <p:nvPr/>
      </p:nvGrpSpPr>
      <p:grpSpPr>
        <a:xfrm>
          <a:off x="0" y="0"/>
          <a:ext cx="0" cy="0"/>
          <a:chOff x="0" y="0"/>
          <a:chExt cx="0" cy="0"/>
        </a:xfrm>
      </p:grpSpPr>
      <p:sp>
        <p:nvSpPr>
          <p:cNvPr id="382" name="Google Shape;382;p60"/>
          <p:cNvSpPr txBox="1"/>
          <p:nvPr/>
        </p:nvSpPr>
        <p:spPr>
          <a:xfrm>
            <a:off x="0" y="0"/>
            <a:ext cx="9144000" cy="503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100" b="1">
                <a:latin typeface="Times New Roman"/>
                <a:ea typeface="Times New Roman"/>
                <a:cs typeface="Times New Roman"/>
                <a:sym typeface="Times New Roman"/>
              </a:rPr>
              <a:t>2. Human-Powered Directories</a:t>
            </a:r>
            <a:endParaRPr sz="2100" b="1">
              <a:latin typeface="Times New Roman"/>
              <a:ea typeface="Times New Roman"/>
              <a:cs typeface="Times New Roman"/>
              <a:sym typeface="Times New Roman"/>
            </a:endParaRPr>
          </a:p>
          <a:p>
            <a:pPr marL="0" lvl="0" indent="0" algn="l" rtl="0">
              <a:spcBef>
                <a:spcPts val="0"/>
              </a:spcBef>
              <a:spcAft>
                <a:spcPts val="0"/>
              </a:spcAft>
              <a:buNone/>
            </a:pPr>
            <a:r>
              <a:rPr lang="ru" sz="2100">
                <a:latin typeface="Times New Roman"/>
                <a:ea typeface="Times New Roman"/>
                <a:cs typeface="Times New Roman"/>
                <a:sym typeface="Times New Roman"/>
              </a:rPr>
              <a:t>Human-powered directories depend on human editors to compile their listings. This means that they only show results for content that is added (16)</a:t>
            </a:r>
            <a:r>
              <a:rPr lang="ru" sz="2100">
                <a:solidFill>
                  <a:schemeClr val="dk2"/>
                </a:solidFill>
                <a:latin typeface="Times New Roman"/>
                <a:ea typeface="Times New Roman"/>
                <a:cs typeface="Times New Roman"/>
                <a:sym typeface="Times New Roman"/>
              </a:rPr>
              <a:t>____</a:t>
            </a:r>
            <a:r>
              <a:rPr lang="ru" sz="2100">
                <a:latin typeface="Times New Roman"/>
                <a:ea typeface="Times New Roman"/>
                <a:cs typeface="Times New Roman"/>
                <a:sym typeface="Times New Roman"/>
              </a:rPr>
              <a:t>(manual).</a:t>
            </a:r>
            <a:endParaRPr sz="2100">
              <a:latin typeface="Times New Roman"/>
              <a:ea typeface="Times New Roman"/>
              <a:cs typeface="Times New Roman"/>
              <a:sym typeface="Times New Roman"/>
            </a:endParaRPr>
          </a:p>
          <a:p>
            <a:pPr marL="0" lvl="0" indent="0" algn="l" rtl="0">
              <a:spcBef>
                <a:spcPts val="0"/>
              </a:spcBef>
              <a:spcAft>
                <a:spcPts val="0"/>
              </a:spcAft>
              <a:buNone/>
            </a:pPr>
            <a:r>
              <a:rPr lang="ru" sz="2100">
                <a:latin typeface="Times New Roman"/>
                <a:ea typeface="Times New Roman"/>
                <a:cs typeface="Times New Roman"/>
                <a:sym typeface="Times New Roman"/>
              </a:rPr>
              <a:t>There are three basic steps to take.</a:t>
            </a:r>
            <a:endParaRPr sz="2100">
              <a:latin typeface="Times New Roman"/>
              <a:ea typeface="Times New Roman"/>
              <a:cs typeface="Times New Roman"/>
              <a:sym typeface="Times New Roman"/>
            </a:endParaRPr>
          </a:p>
          <a:p>
            <a:pPr marL="457200" lvl="0" indent="-361950" algn="l" rtl="0">
              <a:spcBef>
                <a:spcPts val="0"/>
              </a:spcBef>
              <a:spcAft>
                <a:spcPts val="0"/>
              </a:spcAft>
              <a:buSzPts val="2100"/>
              <a:buFont typeface="Times New Roman"/>
              <a:buAutoNum type="arabicPeriod"/>
            </a:pPr>
            <a:r>
              <a:rPr lang="ru" sz="2100">
                <a:latin typeface="Times New Roman"/>
                <a:ea typeface="Times New Roman"/>
                <a:cs typeface="Times New Roman"/>
                <a:sym typeface="Times New Roman"/>
              </a:rPr>
              <a:t>A short description along with the URL of the website is submitted to the directory for (17) </a:t>
            </a:r>
            <a:r>
              <a:rPr lang="ru" sz="2100">
                <a:solidFill>
                  <a:schemeClr val="dk2"/>
                </a:solidFill>
                <a:latin typeface="Times New Roman"/>
                <a:ea typeface="Times New Roman"/>
                <a:cs typeface="Times New Roman"/>
                <a:sym typeface="Times New Roman"/>
              </a:rPr>
              <a:t>_____</a:t>
            </a:r>
            <a:r>
              <a:rPr lang="ru" sz="2100">
                <a:latin typeface="Times New Roman"/>
                <a:ea typeface="Times New Roman"/>
                <a:cs typeface="Times New Roman"/>
                <a:sym typeface="Times New Roman"/>
              </a:rPr>
              <a:t>(approve).</a:t>
            </a:r>
            <a:endParaRPr sz="2100">
              <a:latin typeface="Times New Roman"/>
              <a:ea typeface="Times New Roman"/>
              <a:cs typeface="Times New Roman"/>
              <a:sym typeface="Times New Roman"/>
            </a:endParaRPr>
          </a:p>
          <a:p>
            <a:pPr marL="457200" lvl="0" indent="-361950" algn="l" rtl="0">
              <a:spcBef>
                <a:spcPts val="0"/>
              </a:spcBef>
              <a:spcAft>
                <a:spcPts val="0"/>
              </a:spcAft>
              <a:buSzPts val="2100"/>
              <a:buFont typeface="Times New Roman"/>
              <a:buAutoNum type="arabicPeriod"/>
            </a:pPr>
            <a:r>
              <a:rPr lang="ru" sz="2100">
                <a:latin typeface="Times New Roman"/>
                <a:ea typeface="Times New Roman"/>
                <a:cs typeface="Times New Roman"/>
                <a:sym typeface="Times New Roman"/>
              </a:rPr>
              <a:t>Submitted site is then manually reviewed and added in the appropriate category or rejected for listing.</a:t>
            </a:r>
            <a:endParaRPr sz="2100">
              <a:latin typeface="Times New Roman"/>
              <a:ea typeface="Times New Roman"/>
              <a:cs typeface="Times New Roman"/>
              <a:sym typeface="Times New Roman"/>
            </a:endParaRPr>
          </a:p>
          <a:p>
            <a:pPr marL="457200" lvl="0" indent="-361950" algn="l" rtl="0">
              <a:spcBef>
                <a:spcPts val="0"/>
              </a:spcBef>
              <a:spcAft>
                <a:spcPts val="0"/>
              </a:spcAft>
              <a:buSzPts val="2100"/>
              <a:buFont typeface="Times New Roman"/>
              <a:buAutoNum type="arabicPeriod"/>
            </a:pPr>
            <a:r>
              <a:rPr lang="ru" sz="2100">
                <a:latin typeface="Times New Roman"/>
                <a:ea typeface="Times New Roman"/>
                <a:cs typeface="Times New Roman"/>
                <a:sym typeface="Times New Roman"/>
              </a:rPr>
              <a:t>Keywords entered in the search box will be matched with the (18) </a:t>
            </a:r>
            <a:r>
              <a:rPr lang="ru" sz="2100">
                <a:solidFill>
                  <a:schemeClr val="dk2"/>
                </a:solidFill>
                <a:latin typeface="Times New Roman"/>
                <a:ea typeface="Times New Roman"/>
                <a:cs typeface="Times New Roman"/>
                <a:sym typeface="Times New Roman"/>
              </a:rPr>
              <a:t>_____</a:t>
            </a:r>
            <a:r>
              <a:rPr lang="ru" sz="2100">
                <a:latin typeface="Times New Roman"/>
                <a:ea typeface="Times New Roman"/>
                <a:cs typeface="Times New Roman"/>
                <a:sym typeface="Times New Roman"/>
              </a:rPr>
              <a:t>(describe) of the site. This means that changes made to the content of a webpage are not taken into consideration as it is only the description that matters.</a:t>
            </a:r>
            <a:endParaRPr sz="2100">
              <a:latin typeface="Times New Roman"/>
              <a:ea typeface="Times New Roman"/>
              <a:cs typeface="Times New Roman"/>
              <a:sym typeface="Times New Roman"/>
            </a:endParaRPr>
          </a:p>
          <a:p>
            <a:pPr marL="0" lvl="0" indent="0" algn="l" rtl="0">
              <a:spcBef>
                <a:spcPts val="0"/>
              </a:spcBef>
              <a:spcAft>
                <a:spcPts val="0"/>
              </a:spcAft>
              <a:buNone/>
            </a:pPr>
            <a:r>
              <a:rPr lang="ru" sz="2100">
                <a:latin typeface="Times New Roman"/>
                <a:ea typeface="Times New Roman"/>
                <a:cs typeface="Times New Roman"/>
                <a:sym typeface="Times New Roman"/>
              </a:rPr>
              <a:t>Yahoo! Directory, Open Directory and LookSmart can serve as good examples of web directories. However, automated search engines like Google, have (19) </a:t>
            </a:r>
            <a:r>
              <a:rPr lang="ru" sz="2100">
                <a:solidFill>
                  <a:schemeClr val="dk2"/>
                </a:solidFill>
                <a:latin typeface="Times New Roman"/>
                <a:ea typeface="Times New Roman"/>
                <a:cs typeface="Times New Roman"/>
                <a:sym typeface="Times New Roman"/>
              </a:rPr>
              <a:t>_____</a:t>
            </a:r>
            <a:r>
              <a:rPr lang="ru" sz="2100">
                <a:latin typeface="Times New Roman"/>
                <a:ea typeface="Times New Roman"/>
                <a:cs typeface="Times New Roman"/>
                <a:sym typeface="Times New Roman"/>
              </a:rPr>
              <a:t>(near) wiped out those human-based directories out of the web.</a:t>
            </a:r>
            <a:endParaRPr sz="2100">
              <a:latin typeface="Times New Roman"/>
              <a:ea typeface="Times New Roman"/>
              <a:cs typeface="Times New Roman"/>
              <a:sym typeface="Times New Roman"/>
            </a:endParaRPr>
          </a:p>
        </p:txBody>
      </p:sp>
      <p:pic>
        <p:nvPicPr>
          <p:cNvPr id="383" name="Google Shape;383;p60"/>
          <p:cNvPicPr preferRelativeResize="0"/>
          <p:nvPr/>
        </p:nvPicPr>
        <p:blipFill rotWithShape="1">
          <a:blip r:embed="rId3">
            <a:alphaModFix/>
          </a:blip>
          <a:srcRect r="2104" b="65623"/>
          <a:stretch/>
        </p:blipFill>
        <p:spPr>
          <a:xfrm>
            <a:off x="-3516375" y="0"/>
            <a:ext cx="3296800" cy="738275"/>
          </a:xfrm>
          <a:prstGeom prst="rect">
            <a:avLst/>
          </a:prstGeom>
          <a:noFill/>
          <a:ln>
            <a:noFill/>
          </a:ln>
        </p:spPr>
      </p:pic>
      <p:pic>
        <p:nvPicPr>
          <p:cNvPr id="384" name="Google Shape;384;p60"/>
          <p:cNvPicPr preferRelativeResize="0"/>
          <p:nvPr/>
        </p:nvPicPr>
        <p:blipFill rotWithShape="1">
          <a:blip r:embed="rId4">
            <a:alphaModFix/>
          </a:blip>
          <a:srcRect l="1893" b="36346"/>
          <a:stretch/>
        </p:blipFill>
        <p:spPr>
          <a:xfrm>
            <a:off x="-3225125" y="1013950"/>
            <a:ext cx="2714300" cy="1601850"/>
          </a:xfrm>
          <a:prstGeom prst="rect">
            <a:avLst/>
          </a:prstGeom>
          <a:noFill/>
          <a:ln>
            <a:noFill/>
          </a:ln>
        </p:spPr>
      </p:pic>
      <p:pic>
        <p:nvPicPr>
          <p:cNvPr id="385" name="Google Shape;385;p60"/>
          <p:cNvPicPr preferRelativeResize="0"/>
          <p:nvPr/>
        </p:nvPicPr>
        <p:blipFill>
          <a:blip r:embed="rId5">
            <a:alphaModFix/>
          </a:blip>
          <a:stretch>
            <a:fillRect/>
          </a:stretch>
        </p:blipFill>
        <p:spPr>
          <a:xfrm>
            <a:off x="-3438150" y="2792320"/>
            <a:ext cx="2927329" cy="1736250"/>
          </a:xfrm>
          <a:prstGeom prst="rect">
            <a:avLst/>
          </a:prstGeom>
          <a:noFill/>
          <a:ln>
            <a:noFill/>
          </a:ln>
        </p:spPr>
      </p:pic>
      <p:pic>
        <p:nvPicPr>
          <p:cNvPr id="386" name="Google Shape;386;p60"/>
          <p:cNvPicPr preferRelativeResize="0"/>
          <p:nvPr/>
        </p:nvPicPr>
        <p:blipFill>
          <a:blip r:embed="rId6">
            <a:alphaModFix/>
          </a:blip>
          <a:stretch>
            <a:fillRect/>
          </a:stretch>
        </p:blipFill>
        <p:spPr>
          <a:xfrm>
            <a:off x="8887413" y="1618439"/>
            <a:ext cx="2927326" cy="1796521"/>
          </a:xfrm>
          <a:prstGeom prst="rect">
            <a:avLst/>
          </a:prstGeom>
          <a:noFill/>
          <a:ln>
            <a:noFill/>
          </a:ln>
        </p:spPr>
      </p:pic>
      <p:pic>
        <p:nvPicPr>
          <p:cNvPr id="387" name="Google Shape;387;p60"/>
          <p:cNvPicPr preferRelativeResize="0"/>
          <p:nvPr/>
        </p:nvPicPr>
        <p:blipFill>
          <a:blip r:embed="rId7">
            <a:alphaModFix/>
          </a:blip>
          <a:stretch>
            <a:fillRect/>
          </a:stretch>
        </p:blipFill>
        <p:spPr>
          <a:xfrm>
            <a:off x="9654825" y="832499"/>
            <a:ext cx="1975000" cy="3180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391"/>
        <p:cNvGrpSpPr/>
        <p:nvPr/>
      </p:nvGrpSpPr>
      <p:grpSpPr>
        <a:xfrm>
          <a:off x="0" y="0"/>
          <a:ext cx="0" cy="0"/>
          <a:chOff x="0" y="0"/>
          <a:chExt cx="0" cy="0"/>
        </a:xfrm>
      </p:grpSpPr>
      <p:sp>
        <p:nvSpPr>
          <p:cNvPr id="392" name="Google Shape;392;p61"/>
          <p:cNvSpPr txBox="1"/>
          <p:nvPr/>
        </p:nvSpPr>
        <p:spPr>
          <a:xfrm>
            <a:off x="0" y="0"/>
            <a:ext cx="9144000" cy="509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900" b="1">
                <a:latin typeface="Times New Roman"/>
                <a:ea typeface="Times New Roman"/>
                <a:cs typeface="Times New Roman"/>
                <a:sym typeface="Times New Roman"/>
              </a:rPr>
              <a:t>3. Meta-Search Engines</a:t>
            </a:r>
            <a:endParaRPr sz="2900" b="1">
              <a:latin typeface="Times New Roman"/>
              <a:ea typeface="Times New Roman"/>
              <a:cs typeface="Times New Roman"/>
              <a:sym typeface="Times New Roman"/>
            </a:endParaRPr>
          </a:p>
          <a:p>
            <a:pPr marL="0" lvl="0" indent="0" algn="l" rtl="0">
              <a:spcBef>
                <a:spcPts val="0"/>
              </a:spcBef>
              <a:spcAft>
                <a:spcPts val="0"/>
              </a:spcAft>
              <a:buNone/>
            </a:pPr>
            <a:r>
              <a:rPr lang="ru" sz="2900">
                <a:latin typeface="Times New Roman"/>
                <a:ea typeface="Times New Roman"/>
                <a:cs typeface="Times New Roman"/>
                <a:sym typeface="Times New Roman"/>
              </a:rPr>
              <a:t>A meta-search engine does not have a database of indexed pages of its own.</a:t>
            </a:r>
            <a:endParaRPr sz="2900">
              <a:latin typeface="Times New Roman"/>
              <a:ea typeface="Times New Roman"/>
              <a:cs typeface="Times New Roman"/>
              <a:sym typeface="Times New Roman"/>
            </a:endParaRPr>
          </a:p>
          <a:p>
            <a:pPr marL="0" lvl="0" indent="0" algn="l" rtl="0">
              <a:spcBef>
                <a:spcPts val="0"/>
              </a:spcBef>
              <a:spcAft>
                <a:spcPts val="0"/>
              </a:spcAft>
              <a:buNone/>
            </a:pPr>
            <a:r>
              <a:rPr lang="ru" sz="2900">
                <a:latin typeface="Times New Roman"/>
                <a:ea typeface="Times New Roman"/>
                <a:cs typeface="Times New Roman"/>
                <a:sym typeface="Times New Roman"/>
              </a:rPr>
              <a:t>Instead, it sends users’ queries to several other search engines and compiles top results from each into one overall list. </a:t>
            </a:r>
            <a:endParaRPr sz="2900">
              <a:latin typeface="Times New Roman"/>
              <a:ea typeface="Times New Roman"/>
              <a:cs typeface="Times New Roman"/>
              <a:sym typeface="Times New Roman"/>
            </a:endParaRPr>
          </a:p>
          <a:p>
            <a:pPr marL="0" lvl="0" indent="0" algn="l" rtl="0">
              <a:spcBef>
                <a:spcPts val="0"/>
              </a:spcBef>
              <a:spcAft>
                <a:spcPts val="0"/>
              </a:spcAft>
              <a:buNone/>
            </a:pPr>
            <a:r>
              <a:rPr lang="ru" sz="2900">
                <a:latin typeface="Times New Roman"/>
                <a:ea typeface="Times New Roman"/>
                <a:cs typeface="Times New Roman"/>
                <a:sym typeface="Times New Roman"/>
              </a:rPr>
              <a:t>After redundancy (20) _________ (remove), these results are processed, ranked and presented to the user. </a:t>
            </a:r>
            <a:endParaRPr sz="2900">
              <a:latin typeface="Times New Roman"/>
              <a:ea typeface="Times New Roman"/>
              <a:cs typeface="Times New Roman"/>
              <a:sym typeface="Times New Roman"/>
            </a:endParaRPr>
          </a:p>
          <a:p>
            <a:pPr marL="0" lvl="0" indent="0" algn="l" rtl="0">
              <a:spcBef>
                <a:spcPts val="0"/>
              </a:spcBef>
              <a:spcAft>
                <a:spcPts val="0"/>
              </a:spcAft>
              <a:buNone/>
            </a:pPr>
            <a:r>
              <a:rPr lang="ru" sz="2900">
                <a:latin typeface="Times New Roman"/>
                <a:ea typeface="Times New Roman"/>
                <a:cs typeface="Times New Roman"/>
                <a:sym typeface="Times New Roman"/>
              </a:rPr>
              <a:t>Dogpile, MetaCrawler, and SavvySearch are a few examples of such meta-search engines.</a:t>
            </a:r>
            <a:endParaRPr sz="2900">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p:txBody>
      </p:sp>
      <p:pic>
        <p:nvPicPr>
          <p:cNvPr id="393" name="Google Shape;393;p61"/>
          <p:cNvPicPr preferRelativeResize="0"/>
          <p:nvPr/>
        </p:nvPicPr>
        <p:blipFill>
          <a:blip r:embed="rId3">
            <a:alphaModFix/>
          </a:blip>
          <a:stretch>
            <a:fillRect/>
          </a:stretch>
        </p:blipFill>
        <p:spPr>
          <a:xfrm>
            <a:off x="-3263000" y="0"/>
            <a:ext cx="3065125" cy="2164750"/>
          </a:xfrm>
          <a:prstGeom prst="rect">
            <a:avLst/>
          </a:prstGeom>
          <a:noFill/>
          <a:ln>
            <a:noFill/>
          </a:ln>
        </p:spPr>
      </p:pic>
      <p:pic>
        <p:nvPicPr>
          <p:cNvPr id="394" name="Google Shape;394;p61"/>
          <p:cNvPicPr preferRelativeResize="0"/>
          <p:nvPr/>
        </p:nvPicPr>
        <p:blipFill>
          <a:blip r:embed="rId4">
            <a:alphaModFix/>
          </a:blip>
          <a:stretch>
            <a:fillRect/>
          </a:stretch>
        </p:blipFill>
        <p:spPr>
          <a:xfrm>
            <a:off x="-3433525" y="2262788"/>
            <a:ext cx="3325501" cy="1115725"/>
          </a:xfrm>
          <a:prstGeom prst="rect">
            <a:avLst/>
          </a:prstGeom>
          <a:noFill/>
          <a:ln>
            <a:noFill/>
          </a:ln>
        </p:spPr>
      </p:pic>
      <p:pic>
        <p:nvPicPr>
          <p:cNvPr id="395" name="Google Shape;395;p61"/>
          <p:cNvPicPr preferRelativeResize="0"/>
          <p:nvPr/>
        </p:nvPicPr>
        <p:blipFill rotWithShape="1">
          <a:blip r:embed="rId5">
            <a:alphaModFix/>
          </a:blip>
          <a:srcRect b="34776"/>
          <a:stretch/>
        </p:blipFill>
        <p:spPr>
          <a:xfrm>
            <a:off x="-3173150" y="3476550"/>
            <a:ext cx="2885424" cy="1288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990"/>
              <a:buFont typeface="Arial"/>
              <a:buNone/>
            </a:pPr>
            <a:r>
              <a:rPr lang="ru" sz="2200">
                <a:latin typeface="Times New Roman"/>
                <a:ea typeface="Times New Roman"/>
                <a:cs typeface="Times New Roman"/>
                <a:sym typeface="Times New Roman"/>
              </a:rPr>
              <a:t>Task 4. Find the English equivalents to these word combinations in the text:</a:t>
            </a:r>
            <a:endParaRPr sz="2200">
              <a:latin typeface="Times New Roman"/>
              <a:ea typeface="Times New Roman"/>
              <a:cs typeface="Times New Roman"/>
              <a:sym typeface="Times New Roman"/>
            </a:endParaRPr>
          </a:p>
          <a:p>
            <a:pPr marL="0" lvl="0" indent="0" algn="l" rtl="0">
              <a:spcBef>
                <a:spcPts val="0"/>
              </a:spcBef>
              <a:spcAft>
                <a:spcPts val="0"/>
              </a:spcAft>
              <a:buClr>
                <a:schemeClr val="dk2"/>
              </a:buClr>
              <a:buSzPts val="990"/>
              <a:buFont typeface="Arial"/>
              <a:buNone/>
            </a:pPr>
            <a:endParaRPr sz="2200">
              <a:latin typeface="Times New Roman"/>
              <a:ea typeface="Times New Roman"/>
              <a:cs typeface="Times New Roman"/>
              <a:sym typeface="Times New Roman"/>
            </a:endParaRPr>
          </a:p>
          <a:p>
            <a:pPr marL="0" lvl="0" indent="0" algn="l" rtl="0">
              <a:spcBef>
                <a:spcPts val="0"/>
              </a:spcBef>
              <a:spcAft>
                <a:spcPts val="0"/>
              </a:spcAft>
              <a:buSzPts val="990"/>
              <a:buNone/>
            </a:pPr>
            <a:endParaRPr sz="2200">
              <a:latin typeface="Times New Roman"/>
              <a:ea typeface="Times New Roman"/>
              <a:cs typeface="Times New Roman"/>
              <a:sym typeface="Times New Roman"/>
            </a:endParaRPr>
          </a:p>
        </p:txBody>
      </p:sp>
      <p:sp>
        <p:nvSpPr>
          <p:cNvPr id="401" name="Google Shape;401;p62"/>
          <p:cNvSpPr txBox="1"/>
          <p:nvPr/>
        </p:nvSpPr>
        <p:spPr>
          <a:xfrm>
            <a:off x="311700" y="1438800"/>
            <a:ext cx="46158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a:latin typeface="Times New Roman"/>
                <a:ea typeface="Times New Roman"/>
                <a:cs typeface="Times New Roman"/>
                <a:sym typeface="Times New Roman"/>
              </a:rPr>
              <a:t>a) доступный в Интернете</a:t>
            </a:r>
            <a:endParaRPr sz="2000">
              <a:latin typeface="Times New Roman"/>
              <a:ea typeface="Times New Roman"/>
              <a:cs typeface="Times New Roman"/>
              <a:sym typeface="Times New Roman"/>
            </a:endParaRPr>
          </a:p>
          <a:p>
            <a:pPr marL="0" lvl="0" indent="0" algn="l" rtl="0">
              <a:spcBef>
                <a:spcPts val="0"/>
              </a:spcBef>
              <a:spcAft>
                <a:spcPts val="0"/>
              </a:spcAft>
              <a:buNone/>
            </a:pPr>
            <a:r>
              <a:rPr lang="ru" sz="2000">
                <a:latin typeface="Times New Roman"/>
                <a:ea typeface="Times New Roman"/>
                <a:cs typeface="Times New Roman"/>
                <a:sym typeface="Times New Roman"/>
              </a:rPr>
              <a:t>b) перейти по ссылке</a:t>
            </a:r>
            <a:endParaRPr sz="2000">
              <a:latin typeface="Times New Roman"/>
              <a:ea typeface="Times New Roman"/>
              <a:cs typeface="Times New Roman"/>
              <a:sym typeface="Times New Roman"/>
            </a:endParaRPr>
          </a:p>
          <a:p>
            <a:pPr marL="0" lvl="0" indent="0" algn="l" rtl="0">
              <a:spcBef>
                <a:spcPts val="0"/>
              </a:spcBef>
              <a:spcAft>
                <a:spcPts val="0"/>
              </a:spcAft>
              <a:buNone/>
            </a:pPr>
            <a:r>
              <a:rPr lang="ru" sz="2000">
                <a:latin typeface="Times New Roman"/>
                <a:ea typeface="Times New Roman"/>
                <a:cs typeface="Times New Roman"/>
                <a:sym typeface="Times New Roman"/>
              </a:rPr>
              <a:t>c) дальнейшая обработка</a:t>
            </a:r>
            <a:endParaRPr sz="2000">
              <a:latin typeface="Times New Roman"/>
              <a:ea typeface="Times New Roman"/>
              <a:cs typeface="Times New Roman"/>
              <a:sym typeface="Times New Roman"/>
            </a:endParaRPr>
          </a:p>
          <a:p>
            <a:pPr marL="0" lvl="0" indent="0" algn="l" rtl="0">
              <a:spcBef>
                <a:spcPts val="0"/>
              </a:spcBef>
              <a:spcAft>
                <a:spcPts val="0"/>
              </a:spcAft>
              <a:buNone/>
            </a:pPr>
            <a:r>
              <a:rPr lang="ru" sz="2000">
                <a:latin typeface="Times New Roman"/>
                <a:ea typeface="Times New Roman"/>
                <a:cs typeface="Times New Roman"/>
                <a:sym typeface="Times New Roman"/>
              </a:rPr>
              <a:t>d) добавить вручную</a:t>
            </a:r>
            <a:endParaRPr sz="2000">
              <a:latin typeface="Times New Roman"/>
              <a:ea typeface="Times New Roman"/>
              <a:cs typeface="Times New Roman"/>
              <a:sym typeface="Times New Roman"/>
            </a:endParaRPr>
          </a:p>
          <a:p>
            <a:pPr marL="0" lvl="0" indent="0" algn="l" rtl="0">
              <a:spcBef>
                <a:spcPts val="0"/>
              </a:spcBef>
              <a:spcAft>
                <a:spcPts val="0"/>
              </a:spcAft>
              <a:buNone/>
            </a:pPr>
            <a:r>
              <a:rPr lang="ru" sz="2000">
                <a:latin typeface="Times New Roman"/>
                <a:ea typeface="Times New Roman"/>
                <a:cs typeface="Times New Roman"/>
                <a:sym typeface="Times New Roman"/>
              </a:rPr>
              <a:t>e) ключевые слова</a:t>
            </a:r>
            <a:endParaRPr sz="2000">
              <a:latin typeface="Times New Roman"/>
              <a:ea typeface="Times New Roman"/>
              <a:cs typeface="Times New Roman"/>
              <a:sym typeface="Times New Roman"/>
            </a:endParaRPr>
          </a:p>
          <a:p>
            <a:pPr marL="0" lvl="0" indent="0" algn="l" rtl="0">
              <a:spcBef>
                <a:spcPts val="0"/>
              </a:spcBef>
              <a:spcAft>
                <a:spcPts val="0"/>
              </a:spcAft>
              <a:buNone/>
            </a:pPr>
            <a:r>
              <a:rPr lang="ru" sz="2000">
                <a:latin typeface="Times New Roman"/>
                <a:ea typeface="Times New Roman"/>
                <a:cs typeface="Times New Roman"/>
                <a:sym typeface="Times New Roman"/>
              </a:rPr>
              <a:t>f) запрос пользователя</a:t>
            </a:r>
            <a:endParaRPr sz="2000">
              <a:latin typeface="Times New Roman"/>
              <a:ea typeface="Times New Roman"/>
              <a:cs typeface="Times New Roman"/>
              <a:sym typeface="Times New Roman"/>
            </a:endParaRPr>
          </a:p>
          <a:p>
            <a:pPr marL="0" lvl="0" indent="0" algn="l" rtl="0">
              <a:spcBef>
                <a:spcPts val="0"/>
              </a:spcBef>
              <a:spcAft>
                <a:spcPts val="0"/>
              </a:spcAft>
              <a:buNone/>
            </a:pPr>
            <a:r>
              <a:rPr lang="ru" sz="2000">
                <a:latin typeface="Times New Roman"/>
                <a:ea typeface="Times New Roman"/>
                <a:cs typeface="Times New Roman"/>
                <a:sym typeface="Times New Roman"/>
              </a:rPr>
              <a:t>g) поисковая строка</a:t>
            </a:r>
            <a:endParaRPr sz="2000">
              <a:latin typeface="Times New Roman"/>
              <a:ea typeface="Times New Roman"/>
              <a:cs typeface="Times New Roman"/>
              <a:sym typeface="Times New Roman"/>
            </a:endParaRPr>
          </a:p>
          <a:p>
            <a:pPr marL="0" lvl="0" indent="0" algn="l" rtl="0">
              <a:spcBef>
                <a:spcPts val="0"/>
              </a:spcBef>
              <a:spcAft>
                <a:spcPts val="0"/>
              </a:spcAft>
              <a:buNone/>
            </a:pPr>
            <a:r>
              <a:rPr lang="ru" sz="2000">
                <a:latin typeface="Times New Roman"/>
                <a:ea typeface="Times New Roman"/>
                <a:cs typeface="Times New Roman"/>
                <a:sym typeface="Times New Roman"/>
              </a:rPr>
              <a:t>h) иметь значение</a:t>
            </a:r>
            <a:endParaRPr sz="2000">
              <a:latin typeface="Times New Roman"/>
              <a:ea typeface="Times New Roman"/>
              <a:cs typeface="Times New Roman"/>
              <a:sym typeface="Times New Roman"/>
            </a:endParaRPr>
          </a:p>
          <a:p>
            <a:pPr marL="0" lvl="0" indent="0" algn="l" rtl="0">
              <a:spcBef>
                <a:spcPts val="0"/>
              </a:spcBef>
              <a:spcAft>
                <a:spcPts val="0"/>
              </a:spcAft>
              <a:buNone/>
            </a:pPr>
            <a:r>
              <a:rPr lang="ru" sz="2000">
                <a:latin typeface="Times New Roman"/>
                <a:ea typeface="Times New Roman"/>
                <a:cs typeface="Times New Roman"/>
                <a:sym typeface="Times New Roman"/>
              </a:rPr>
              <a:t>i) соответствующая категория</a:t>
            </a:r>
            <a:endParaRPr sz="2000">
              <a:latin typeface="Times New Roman"/>
              <a:ea typeface="Times New Roman"/>
              <a:cs typeface="Times New Roman"/>
              <a:sym typeface="Times New Roman"/>
            </a:endParaRPr>
          </a:p>
          <a:p>
            <a:pPr marL="0" lvl="0" indent="0" algn="l" rtl="0">
              <a:spcBef>
                <a:spcPts val="0"/>
              </a:spcBef>
              <a:spcAft>
                <a:spcPts val="0"/>
              </a:spcAft>
              <a:buNone/>
            </a:pPr>
            <a:r>
              <a:rPr lang="ru" sz="2000">
                <a:latin typeface="Times New Roman"/>
                <a:ea typeface="Times New Roman"/>
                <a:cs typeface="Times New Roman"/>
                <a:sym typeface="Times New Roman"/>
              </a:rPr>
              <a:t>j) принимать во внимание</a:t>
            </a:r>
            <a:endParaRPr sz="2000">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405"/>
        <p:cNvGrpSpPr/>
        <p:nvPr/>
      </p:nvGrpSpPr>
      <p:grpSpPr>
        <a:xfrm>
          <a:off x="0" y="0"/>
          <a:ext cx="0" cy="0"/>
          <a:chOff x="0" y="0"/>
          <a:chExt cx="0" cy="0"/>
        </a:xfrm>
      </p:grpSpPr>
      <p:sp>
        <p:nvSpPr>
          <p:cNvPr id="406" name="Google Shape;406;p63"/>
          <p:cNvSpPr txBox="1"/>
          <p:nvPr/>
        </p:nvSpPr>
        <p:spPr>
          <a:xfrm>
            <a:off x="567950" y="447750"/>
            <a:ext cx="8184000" cy="441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500" b="1">
                <a:latin typeface="Times New Roman"/>
                <a:ea typeface="Times New Roman"/>
                <a:cs typeface="Times New Roman"/>
                <a:sym typeface="Times New Roman"/>
              </a:rPr>
              <a:t>TEXT B. What are the alternatives to Google?</a:t>
            </a:r>
            <a:endParaRPr sz="2500" b="1">
              <a:latin typeface="Times New Roman"/>
              <a:ea typeface="Times New Roman"/>
              <a:cs typeface="Times New Roman"/>
              <a:sym typeface="Times New Roman"/>
            </a:endParaRPr>
          </a:p>
          <a:p>
            <a:pPr marL="0" lvl="0" indent="0" algn="l" rtl="0">
              <a:spcBef>
                <a:spcPts val="0"/>
              </a:spcBef>
              <a:spcAft>
                <a:spcPts val="0"/>
              </a:spcAft>
              <a:buNone/>
            </a:pPr>
            <a:endParaRPr sz="2500">
              <a:latin typeface="Times New Roman"/>
              <a:ea typeface="Times New Roman"/>
              <a:cs typeface="Times New Roman"/>
              <a:sym typeface="Times New Roman"/>
            </a:endParaRPr>
          </a:p>
          <a:p>
            <a:pPr marL="0" lvl="0" indent="0" algn="l" rtl="0">
              <a:spcBef>
                <a:spcPts val="0"/>
              </a:spcBef>
              <a:spcAft>
                <a:spcPts val="0"/>
              </a:spcAft>
              <a:buNone/>
            </a:pPr>
            <a:r>
              <a:rPr lang="ru" sz="2500">
                <a:latin typeface="Times New Roman"/>
                <a:ea typeface="Times New Roman"/>
                <a:cs typeface="Times New Roman"/>
                <a:sym typeface="Times New Roman"/>
              </a:rPr>
              <a:t>Google is a globally recognized search engine and an industry giant. But even if it’s the biggest and most well-known, it doesn’t mean it’s your only choice. </a:t>
            </a:r>
            <a:endParaRPr sz="2500">
              <a:latin typeface="Times New Roman"/>
              <a:ea typeface="Times New Roman"/>
              <a:cs typeface="Times New Roman"/>
              <a:sym typeface="Times New Roman"/>
            </a:endParaRPr>
          </a:p>
          <a:p>
            <a:pPr marL="0" lvl="0" indent="0" algn="l" rtl="0">
              <a:spcBef>
                <a:spcPts val="0"/>
              </a:spcBef>
              <a:spcAft>
                <a:spcPts val="0"/>
              </a:spcAft>
              <a:buClr>
                <a:schemeClr val="dk2"/>
              </a:buClr>
              <a:buSzPts val="1100"/>
              <a:buFont typeface="Arial"/>
              <a:buNone/>
            </a:pPr>
            <a:r>
              <a:rPr lang="ru" sz="2500">
                <a:latin typeface="Times New Roman"/>
                <a:ea typeface="Times New Roman"/>
                <a:cs typeface="Times New Roman"/>
                <a:sym typeface="Times New Roman"/>
              </a:rPr>
              <a:t>One of the main reasons that people choose to use an alternative search engine instead is for increased privacy, as Google is known to track user data both for its own and third - party use.</a:t>
            </a:r>
            <a:endParaRPr sz="2500">
              <a:latin typeface="Times New Roman"/>
              <a:ea typeface="Times New Roman"/>
              <a:cs typeface="Times New Roman"/>
              <a:sym typeface="Times New Roman"/>
            </a:endParaRPr>
          </a:p>
          <a:p>
            <a:pPr marL="0" lvl="0" indent="0" algn="l" rtl="0">
              <a:spcBef>
                <a:spcPts val="0"/>
              </a:spcBef>
              <a:spcAft>
                <a:spcPts val="0"/>
              </a:spcAft>
              <a:buClr>
                <a:schemeClr val="dk2"/>
              </a:buClr>
              <a:buSzPts val="1100"/>
              <a:buFont typeface="Arial"/>
              <a:buNone/>
            </a:pPr>
            <a:endParaRPr sz="2500">
              <a:latin typeface="Times New Roman"/>
              <a:ea typeface="Times New Roman"/>
              <a:cs typeface="Times New Roman"/>
              <a:sym typeface="Times New Roman"/>
            </a:endParaRPr>
          </a:p>
          <a:p>
            <a:pPr marL="0" lvl="0" indent="0" algn="l" rtl="0">
              <a:spcBef>
                <a:spcPts val="0"/>
              </a:spcBef>
              <a:spcAft>
                <a:spcPts val="0"/>
              </a:spcAft>
              <a:buNone/>
            </a:pPr>
            <a:endParaRPr sz="25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8"/>
          <p:cNvSpPr txBox="1">
            <a:spLocks noGrp="1"/>
          </p:cNvSpPr>
          <p:nvPr>
            <p:ph type="title"/>
          </p:nvPr>
        </p:nvSpPr>
        <p:spPr>
          <a:xfrm>
            <a:off x="-1951950" y="1516425"/>
            <a:ext cx="85206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ru" sz="4000">
                <a:latin typeface="Times New Roman"/>
                <a:ea typeface="Times New Roman"/>
                <a:cs typeface="Times New Roman"/>
                <a:sym typeface="Times New Roman"/>
              </a:rPr>
              <a:t>UNIT 1. </a:t>
            </a:r>
            <a:endParaRPr sz="4000">
              <a:latin typeface="Times New Roman"/>
              <a:ea typeface="Times New Roman"/>
              <a:cs typeface="Times New Roman"/>
              <a:sym typeface="Times New Roman"/>
            </a:endParaRPr>
          </a:p>
          <a:p>
            <a:pPr marL="0" lvl="0" indent="0" algn="ctr" rtl="0">
              <a:spcBef>
                <a:spcPts val="0"/>
              </a:spcBef>
              <a:spcAft>
                <a:spcPts val="0"/>
              </a:spcAft>
              <a:buSzPts val="990"/>
              <a:buNone/>
            </a:pPr>
            <a:r>
              <a:rPr lang="ru" sz="4000">
                <a:latin typeface="Times New Roman"/>
                <a:ea typeface="Times New Roman"/>
                <a:cs typeface="Times New Roman"/>
                <a:sym typeface="Times New Roman"/>
              </a:rPr>
              <a:t>THE INTERNET</a:t>
            </a:r>
            <a:endParaRPr sz="4000">
              <a:latin typeface="Times New Roman"/>
              <a:ea typeface="Times New Roman"/>
              <a:cs typeface="Times New Roman"/>
              <a:sym typeface="Times New Roman"/>
            </a:endParaRPr>
          </a:p>
        </p:txBody>
      </p:sp>
      <p:pic>
        <p:nvPicPr>
          <p:cNvPr id="125" name="Google Shape;125;p28" descr="Интернет-общение | Бесплатно векторы"/>
          <p:cNvPicPr preferRelativeResize="0"/>
          <p:nvPr/>
        </p:nvPicPr>
        <p:blipFill>
          <a:blip r:embed="rId3">
            <a:alphaModFix/>
          </a:blip>
          <a:stretch>
            <a:fillRect/>
          </a:stretch>
        </p:blipFill>
        <p:spPr>
          <a:xfrm>
            <a:off x="5084525" y="725701"/>
            <a:ext cx="3781050" cy="3692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410"/>
        <p:cNvGrpSpPr/>
        <p:nvPr/>
      </p:nvGrpSpPr>
      <p:grpSpPr>
        <a:xfrm>
          <a:off x="0" y="0"/>
          <a:ext cx="0" cy="0"/>
          <a:chOff x="0" y="0"/>
          <a:chExt cx="0" cy="0"/>
        </a:xfrm>
      </p:grpSpPr>
      <p:sp>
        <p:nvSpPr>
          <p:cNvPr id="411" name="Google Shape;411;p64"/>
          <p:cNvSpPr txBox="1"/>
          <p:nvPr/>
        </p:nvSpPr>
        <p:spPr>
          <a:xfrm>
            <a:off x="6051900" y="1643050"/>
            <a:ext cx="3092100" cy="12930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latin typeface="Times New Roman"/>
                <a:ea typeface="Times New Roman"/>
                <a:cs typeface="Times New Roman"/>
                <a:sym typeface="Times New Roman"/>
              </a:rPr>
              <a:t>internal features / pretty handy / versatile tool / catch up</a:t>
            </a:r>
            <a:endParaRPr sz="2400">
              <a:latin typeface="Times New Roman"/>
              <a:ea typeface="Times New Roman"/>
              <a:cs typeface="Times New Roman"/>
              <a:sym typeface="Times New Roman"/>
            </a:endParaRPr>
          </a:p>
        </p:txBody>
      </p:sp>
      <p:sp>
        <p:nvSpPr>
          <p:cNvPr id="412" name="Google Shape;412;p64"/>
          <p:cNvSpPr txBox="1"/>
          <p:nvPr/>
        </p:nvSpPr>
        <p:spPr>
          <a:xfrm>
            <a:off x="0" y="-6450"/>
            <a:ext cx="6138600" cy="511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2000" b="1">
                <a:latin typeface="Times New Roman"/>
                <a:ea typeface="Times New Roman"/>
                <a:cs typeface="Times New Roman"/>
                <a:sym typeface="Times New Roman"/>
              </a:rPr>
              <a:t>Bing</a:t>
            </a:r>
            <a:endParaRPr sz="2000" b="1">
              <a:latin typeface="Times New Roman"/>
              <a:ea typeface="Times New Roman"/>
              <a:cs typeface="Times New Roman"/>
              <a:sym typeface="Times New Roman"/>
            </a:endParaRPr>
          </a:p>
          <a:p>
            <a:pPr marL="0" lvl="0" indent="0" algn="l" rtl="0">
              <a:spcBef>
                <a:spcPts val="0"/>
              </a:spcBef>
              <a:spcAft>
                <a:spcPts val="0"/>
              </a:spcAft>
              <a:buNone/>
            </a:pPr>
            <a:r>
              <a:rPr lang="ru" sz="2000">
                <a:latin typeface="Times New Roman"/>
                <a:ea typeface="Times New Roman"/>
                <a:cs typeface="Times New Roman"/>
                <a:sym typeface="Times New Roman"/>
              </a:rPr>
              <a:t>Microsoft’s Bing has become an alternative search engine option for many people today. It’s easy to use and provides beautiful background photos. Just like Google, Bing is full of (1) _________ like currency conversion, translation, and flight tracking, making it a really (2) _________ that holds its niche in the global market.</a:t>
            </a:r>
            <a:endParaRPr sz="2000">
              <a:latin typeface="Times New Roman"/>
              <a:ea typeface="Times New Roman"/>
              <a:cs typeface="Times New Roman"/>
              <a:sym typeface="Times New Roman"/>
            </a:endParaRPr>
          </a:p>
          <a:p>
            <a:pPr marL="0" lvl="0" indent="0" algn="l" rtl="0">
              <a:spcBef>
                <a:spcPts val="0"/>
              </a:spcBef>
              <a:spcAft>
                <a:spcPts val="0"/>
              </a:spcAft>
              <a:buNone/>
            </a:pPr>
            <a:r>
              <a:rPr lang="ru" sz="2000">
                <a:latin typeface="Times New Roman"/>
                <a:ea typeface="Times New Roman"/>
                <a:cs typeface="Times New Roman"/>
                <a:sym typeface="Times New Roman"/>
              </a:rPr>
              <a:t>While you’re likely familiar with Bing, you might not know that it offers a Rewards scheme. When you shop or search through Bing, you earn points that can be put towards purchasing apps and movies, which is (3) _________. Bing has recently been trying to (4) _________ with Google in the advertising space, adding a number of features to Bing Ads. While Bing doesn’t have the market share that Google does, it is still popular in many markets including the U.S. and the U.K.</a:t>
            </a:r>
            <a:endParaRPr sz="2000">
              <a:latin typeface="Times New Roman"/>
              <a:ea typeface="Times New Roman"/>
              <a:cs typeface="Times New Roman"/>
              <a:sym typeface="Times New Roman"/>
            </a:endParaRPr>
          </a:p>
        </p:txBody>
      </p:sp>
      <p:pic>
        <p:nvPicPr>
          <p:cNvPr id="413" name="Google Shape;413;p64"/>
          <p:cNvPicPr preferRelativeResize="0"/>
          <p:nvPr/>
        </p:nvPicPr>
        <p:blipFill>
          <a:blip r:embed="rId3">
            <a:alphaModFix/>
          </a:blip>
          <a:stretch>
            <a:fillRect/>
          </a:stretch>
        </p:blipFill>
        <p:spPr>
          <a:xfrm>
            <a:off x="6177513" y="2975800"/>
            <a:ext cx="2840870" cy="2167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417"/>
        <p:cNvGrpSpPr/>
        <p:nvPr/>
      </p:nvGrpSpPr>
      <p:grpSpPr>
        <a:xfrm>
          <a:off x="0" y="0"/>
          <a:ext cx="0" cy="0"/>
          <a:chOff x="0" y="0"/>
          <a:chExt cx="0" cy="0"/>
        </a:xfrm>
      </p:grpSpPr>
      <p:sp>
        <p:nvSpPr>
          <p:cNvPr id="418" name="Google Shape;418;p65"/>
          <p:cNvSpPr txBox="1"/>
          <p:nvPr/>
        </p:nvSpPr>
        <p:spPr>
          <a:xfrm>
            <a:off x="0" y="1821925"/>
            <a:ext cx="2544300" cy="1200600"/>
          </a:xfrm>
          <a:prstGeom prst="rect">
            <a:avLst/>
          </a:prstGeom>
          <a:solidFill>
            <a:srgbClr val="FF00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2200">
                <a:latin typeface="Times New Roman"/>
                <a:ea typeface="Times New Roman"/>
                <a:cs typeface="Times New Roman"/>
                <a:sym typeface="Times New Roman"/>
              </a:rPr>
              <a:t>censored / was founded / similar to / per day / downside</a:t>
            </a:r>
            <a:endParaRPr sz="2200">
              <a:latin typeface="Times New Roman"/>
              <a:ea typeface="Times New Roman"/>
              <a:cs typeface="Times New Roman"/>
              <a:sym typeface="Times New Roman"/>
            </a:endParaRPr>
          </a:p>
        </p:txBody>
      </p:sp>
      <p:sp>
        <p:nvSpPr>
          <p:cNvPr id="419" name="Google Shape;419;p65"/>
          <p:cNvSpPr txBox="1"/>
          <p:nvPr/>
        </p:nvSpPr>
        <p:spPr>
          <a:xfrm>
            <a:off x="2633700" y="1200"/>
            <a:ext cx="6510300" cy="515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900" b="1">
                <a:latin typeface="Times New Roman"/>
                <a:ea typeface="Times New Roman"/>
                <a:cs typeface="Times New Roman"/>
                <a:sym typeface="Times New Roman"/>
              </a:rPr>
              <a:t>Baidu</a:t>
            </a:r>
            <a:endParaRPr sz="1900" b="1">
              <a:latin typeface="Times New Roman"/>
              <a:ea typeface="Times New Roman"/>
              <a:cs typeface="Times New Roman"/>
              <a:sym typeface="Times New Roman"/>
            </a:endParaRPr>
          </a:p>
          <a:p>
            <a:pPr marL="0" lvl="0" indent="0" algn="l" rtl="0">
              <a:spcBef>
                <a:spcPts val="0"/>
              </a:spcBef>
              <a:spcAft>
                <a:spcPts val="0"/>
              </a:spcAft>
              <a:buNone/>
            </a:pPr>
            <a:r>
              <a:rPr lang="ru" sz="1900">
                <a:latin typeface="Times New Roman"/>
                <a:ea typeface="Times New Roman"/>
                <a:cs typeface="Times New Roman"/>
                <a:sym typeface="Times New Roman"/>
              </a:rPr>
              <a:t>Baidu (5) _________ in 2000 and is the dominant search engine in China with a market share of over 70 percent. Although in Mandarin, it is strikingly (6) _________ Google in terms of design. However, Baidu is heavily (7) _________. Certain images and even pro-democracy websites are blocked on the search engine. Outside of China, Baidu holds little influence. But within the country, Baidu powers 3.3 billion searches (8) _________.</a:t>
            </a:r>
            <a:endParaRPr sz="1900">
              <a:latin typeface="Times New Roman"/>
              <a:ea typeface="Times New Roman"/>
              <a:cs typeface="Times New Roman"/>
              <a:sym typeface="Times New Roman"/>
            </a:endParaRPr>
          </a:p>
          <a:p>
            <a:pPr marL="0" lvl="0" indent="0" algn="l" rtl="0">
              <a:spcBef>
                <a:spcPts val="0"/>
              </a:spcBef>
              <a:spcAft>
                <a:spcPts val="0"/>
              </a:spcAft>
              <a:buNone/>
            </a:pPr>
            <a:r>
              <a:rPr lang="ru" sz="1900">
                <a:latin typeface="Times New Roman"/>
                <a:ea typeface="Times New Roman"/>
                <a:cs typeface="Times New Roman"/>
                <a:sym typeface="Times New Roman"/>
              </a:rPr>
              <a:t>The (9) _________ to Baidu is that it only gives access to one market. The upside is that the market it gives access to is huge. That said, it’s crucial for businesses to understand that accessing the Chinese market is not like accessing any other. The visuals, verbiage and customs are entirely different and Google Translate isn’t going to help you win any customers over. To access the Chinese market via Baidu, you need someone on staff who speaks the language and understands the culture.</a:t>
            </a:r>
            <a:endParaRPr sz="1900">
              <a:latin typeface="Times New Roman"/>
              <a:ea typeface="Times New Roman"/>
              <a:cs typeface="Times New Roman"/>
              <a:sym typeface="Times New Roman"/>
            </a:endParaRPr>
          </a:p>
        </p:txBody>
      </p:sp>
      <p:pic>
        <p:nvPicPr>
          <p:cNvPr id="420" name="Google Shape;420;p65"/>
          <p:cNvPicPr preferRelativeResize="0"/>
          <p:nvPr/>
        </p:nvPicPr>
        <p:blipFill>
          <a:blip r:embed="rId3">
            <a:alphaModFix/>
          </a:blip>
          <a:stretch>
            <a:fillRect/>
          </a:stretch>
        </p:blipFill>
        <p:spPr>
          <a:xfrm>
            <a:off x="72875" y="3226425"/>
            <a:ext cx="2398549" cy="1931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9FC5E8"/>
        </a:solidFill>
        <a:effectLst/>
      </p:bgPr>
    </p:bg>
    <p:spTree>
      <p:nvGrpSpPr>
        <p:cNvPr id="1" name="Shape 424"/>
        <p:cNvGrpSpPr/>
        <p:nvPr/>
      </p:nvGrpSpPr>
      <p:grpSpPr>
        <a:xfrm>
          <a:off x="0" y="0"/>
          <a:ext cx="0" cy="0"/>
          <a:chOff x="0" y="0"/>
          <a:chExt cx="0" cy="0"/>
        </a:xfrm>
      </p:grpSpPr>
      <p:sp>
        <p:nvSpPr>
          <p:cNvPr id="425" name="Google Shape;425;p66"/>
          <p:cNvSpPr txBox="1"/>
          <p:nvPr/>
        </p:nvSpPr>
        <p:spPr>
          <a:xfrm>
            <a:off x="3102000" y="0"/>
            <a:ext cx="6042000" cy="517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800" b="1">
                <a:latin typeface="Times New Roman"/>
                <a:ea typeface="Times New Roman"/>
                <a:cs typeface="Times New Roman"/>
                <a:sym typeface="Times New Roman"/>
              </a:rPr>
              <a:t>Yandex</a:t>
            </a:r>
            <a:endParaRPr sz="1800" b="1">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Yandex is used extensively in its native Russia, where it (10) _________ around</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60% of the search engine market share. It provides a very similar service to Google, and you can search websites, images, videos, and news in a (11) _________ layout. It also has additional features including mobile apps, maps, translation, cloud storage and more.</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Yandex has its roots in a project started by two Russian developers to aid in the</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classification of patents in 1990. The term Yandex (12) _________ in 1993 standing for “Yet Another iNDEXer.” The Yandex.ru domain was launched in 1997. </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In 2011, they (13) _________ on the New York Stock Exchange with an IPO (initial public offering) of $1.3 billion making it the second largest at the time (right after Google). Yandex currently powers more than half of all searches in Russia.</a:t>
            </a:r>
            <a:endParaRPr sz="1800">
              <a:latin typeface="Times New Roman"/>
              <a:ea typeface="Times New Roman"/>
              <a:cs typeface="Times New Roman"/>
              <a:sym typeface="Times New Roman"/>
            </a:endParaRPr>
          </a:p>
        </p:txBody>
      </p:sp>
      <p:sp>
        <p:nvSpPr>
          <p:cNvPr id="426" name="Google Shape;426;p66"/>
          <p:cNvSpPr txBox="1"/>
          <p:nvPr/>
        </p:nvSpPr>
        <p:spPr>
          <a:xfrm>
            <a:off x="13" y="1290450"/>
            <a:ext cx="3102000" cy="1281300"/>
          </a:xfrm>
          <a:prstGeom prst="rect">
            <a:avLst/>
          </a:prstGeom>
          <a:solidFill>
            <a:srgbClr val="00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2400">
                <a:latin typeface="Times New Roman"/>
                <a:ea typeface="Times New Roman"/>
                <a:cs typeface="Times New Roman"/>
                <a:sym typeface="Times New Roman"/>
              </a:rPr>
              <a:t>went public / holds / user-friendly / </a:t>
            </a:r>
            <a:endParaRPr sz="2400">
              <a:latin typeface="Times New Roman"/>
              <a:ea typeface="Times New Roman"/>
              <a:cs typeface="Times New Roman"/>
              <a:sym typeface="Times New Roman"/>
            </a:endParaRPr>
          </a:p>
          <a:p>
            <a:pPr marL="0" lvl="0" indent="0" algn="ctr" rtl="0">
              <a:spcBef>
                <a:spcPts val="0"/>
              </a:spcBef>
              <a:spcAft>
                <a:spcPts val="0"/>
              </a:spcAft>
              <a:buNone/>
            </a:pPr>
            <a:r>
              <a:rPr lang="ru" sz="2400">
                <a:latin typeface="Times New Roman"/>
                <a:ea typeface="Times New Roman"/>
                <a:cs typeface="Times New Roman"/>
                <a:sym typeface="Times New Roman"/>
              </a:rPr>
              <a:t>was adopted</a:t>
            </a:r>
            <a:endParaRPr/>
          </a:p>
        </p:txBody>
      </p:sp>
      <p:pic>
        <p:nvPicPr>
          <p:cNvPr id="427" name="Google Shape;427;p66"/>
          <p:cNvPicPr preferRelativeResize="0"/>
          <p:nvPr/>
        </p:nvPicPr>
        <p:blipFill rotWithShape="1">
          <a:blip r:embed="rId3">
            <a:alphaModFix/>
          </a:blip>
          <a:srcRect l="20202" t="20693" r="14395" b="-3468"/>
          <a:stretch/>
        </p:blipFill>
        <p:spPr>
          <a:xfrm>
            <a:off x="326163" y="2941400"/>
            <a:ext cx="2449675" cy="2057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431"/>
        <p:cNvGrpSpPr/>
        <p:nvPr/>
      </p:nvGrpSpPr>
      <p:grpSpPr>
        <a:xfrm>
          <a:off x="0" y="0"/>
          <a:ext cx="0" cy="0"/>
          <a:chOff x="0" y="0"/>
          <a:chExt cx="0" cy="0"/>
        </a:xfrm>
      </p:grpSpPr>
      <p:sp>
        <p:nvSpPr>
          <p:cNvPr id="432" name="Google Shape;432;p67"/>
          <p:cNvSpPr txBox="1"/>
          <p:nvPr/>
        </p:nvSpPr>
        <p:spPr>
          <a:xfrm>
            <a:off x="0" y="0"/>
            <a:ext cx="4998300" cy="5187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2500" b="1">
                <a:latin typeface="Times New Roman"/>
                <a:ea typeface="Times New Roman"/>
                <a:cs typeface="Times New Roman"/>
                <a:sym typeface="Times New Roman"/>
              </a:rPr>
              <a:t>Ecosia</a:t>
            </a:r>
            <a:endParaRPr sz="2500" b="1">
              <a:latin typeface="Times New Roman"/>
              <a:ea typeface="Times New Roman"/>
              <a:cs typeface="Times New Roman"/>
              <a:sym typeface="Times New Roman"/>
            </a:endParaRPr>
          </a:p>
          <a:p>
            <a:pPr marL="0" lvl="0" indent="0" algn="l" rtl="0">
              <a:spcBef>
                <a:spcPts val="0"/>
              </a:spcBef>
              <a:spcAft>
                <a:spcPts val="0"/>
              </a:spcAft>
              <a:buNone/>
            </a:pPr>
            <a:r>
              <a:rPr lang="ru" sz="2500">
                <a:latin typeface="Times New Roman"/>
                <a:ea typeface="Times New Roman"/>
                <a:cs typeface="Times New Roman"/>
                <a:sym typeface="Times New Roman"/>
              </a:rPr>
              <a:t>Heavy search engine usage has a considerable impact on CO2 emissions. That is where Ecosia comes in: the CO2 neutral alternative search engine. </a:t>
            </a:r>
            <a:endParaRPr sz="2500">
              <a:latin typeface="Times New Roman"/>
              <a:ea typeface="Times New Roman"/>
              <a:cs typeface="Times New Roman"/>
              <a:sym typeface="Times New Roman"/>
            </a:endParaRPr>
          </a:p>
          <a:p>
            <a:pPr marL="0" lvl="0" indent="0" algn="l" rtl="0">
              <a:spcBef>
                <a:spcPts val="0"/>
              </a:spcBef>
              <a:spcAft>
                <a:spcPts val="0"/>
              </a:spcAft>
              <a:buNone/>
            </a:pPr>
            <a:r>
              <a:rPr lang="ru" sz="2500">
                <a:latin typeface="Times New Roman"/>
                <a:ea typeface="Times New Roman"/>
                <a:cs typeface="Times New Roman"/>
                <a:sym typeface="Times New Roman"/>
              </a:rPr>
              <a:t>Their servers run on 100% (14) _________ and they use their profit to plant trees. About 80% of their ads revenue goes (15) _________ the tree-planting scheme. (16)________, roughly searches are needed to plant a single tree.</a:t>
            </a:r>
            <a:endParaRPr sz="2500">
              <a:latin typeface="Times New Roman"/>
              <a:ea typeface="Times New Roman"/>
              <a:cs typeface="Times New Roman"/>
              <a:sym typeface="Times New Roman"/>
            </a:endParaRPr>
          </a:p>
        </p:txBody>
      </p:sp>
      <p:sp>
        <p:nvSpPr>
          <p:cNvPr id="433" name="Google Shape;433;p67"/>
          <p:cNvSpPr txBox="1"/>
          <p:nvPr/>
        </p:nvSpPr>
        <p:spPr>
          <a:xfrm>
            <a:off x="5862350" y="1462475"/>
            <a:ext cx="3000000" cy="861900"/>
          </a:xfrm>
          <a:prstGeom prst="rect">
            <a:avLst/>
          </a:prstGeom>
          <a:solidFill>
            <a:srgbClr val="FFFF0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2200">
                <a:latin typeface="Times New Roman"/>
                <a:ea typeface="Times New Roman"/>
                <a:cs typeface="Times New Roman"/>
                <a:sym typeface="Times New Roman"/>
              </a:rPr>
              <a:t>towards / renewable energy / on average</a:t>
            </a:r>
            <a:endParaRPr/>
          </a:p>
        </p:txBody>
      </p:sp>
      <p:pic>
        <p:nvPicPr>
          <p:cNvPr id="434" name="Google Shape;434;p67"/>
          <p:cNvPicPr preferRelativeResize="0"/>
          <p:nvPr/>
        </p:nvPicPr>
        <p:blipFill rotWithShape="1">
          <a:blip r:embed="rId3">
            <a:alphaModFix/>
          </a:blip>
          <a:srcRect l="23779" r="18920"/>
          <a:stretch/>
        </p:blipFill>
        <p:spPr>
          <a:xfrm>
            <a:off x="6261876" y="2983000"/>
            <a:ext cx="2200949" cy="2160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438"/>
        <p:cNvGrpSpPr/>
        <p:nvPr/>
      </p:nvGrpSpPr>
      <p:grpSpPr>
        <a:xfrm>
          <a:off x="0" y="0"/>
          <a:ext cx="0" cy="0"/>
          <a:chOff x="0" y="0"/>
          <a:chExt cx="0" cy="0"/>
        </a:xfrm>
      </p:grpSpPr>
      <p:sp>
        <p:nvSpPr>
          <p:cNvPr id="439" name="Google Shape;439;p68"/>
          <p:cNvSpPr txBox="1"/>
          <p:nvPr/>
        </p:nvSpPr>
        <p:spPr>
          <a:xfrm>
            <a:off x="0" y="1200"/>
            <a:ext cx="5271000" cy="503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2100" b="1">
                <a:latin typeface="Times New Roman"/>
                <a:ea typeface="Times New Roman"/>
                <a:cs typeface="Times New Roman"/>
                <a:sym typeface="Times New Roman"/>
              </a:rPr>
              <a:t>Search Encrypt</a:t>
            </a:r>
            <a:endParaRPr sz="2100" b="1">
              <a:latin typeface="Times New Roman"/>
              <a:ea typeface="Times New Roman"/>
              <a:cs typeface="Times New Roman"/>
              <a:sym typeface="Times New Roman"/>
            </a:endParaRPr>
          </a:p>
          <a:p>
            <a:pPr marL="0" lvl="0" indent="0" algn="l" rtl="0">
              <a:spcBef>
                <a:spcPts val="0"/>
              </a:spcBef>
              <a:spcAft>
                <a:spcPts val="0"/>
              </a:spcAft>
              <a:buNone/>
            </a:pPr>
            <a:r>
              <a:rPr lang="ru" sz="2100">
                <a:latin typeface="Times New Roman"/>
                <a:ea typeface="Times New Roman"/>
                <a:cs typeface="Times New Roman"/>
                <a:sym typeface="Times New Roman"/>
              </a:rPr>
              <a:t>Search Encrypt is a privacy-based search engine, which uses (17) _________ to ensure that users’ identifiable information cannot (18) _________. As a metasearch engine, Search Encrypt gets its results from a network of search partners, providing well-rounded results that aren’t personalized to your history. A really interesting feature of this search engine is that it automatically (19) _________ your local browsing history after 15 minutes of inactivity. </a:t>
            </a:r>
            <a:endParaRPr sz="2100">
              <a:latin typeface="Times New Roman"/>
              <a:ea typeface="Times New Roman"/>
              <a:cs typeface="Times New Roman"/>
              <a:sym typeface="Times New Roman"/>
            </a:endParaRPr>
          </a:p>
          <a:p>
            <a:pPr marL="0" lvl="0" indent="0" algn="l" rtl="0">
              <a:spcBef>
                <a:spcPts val="0"/>
              </a:spcBef>
              <a:spcAft>
                <a:spcPts val="0"/>
              </a:spcAft>
              <a:buNone/>
            </a:pPr>
            <a:r>
              <a:rPr lang="ru" sz="2100">
                <a:latin typeface="Times New Roman"/>
                <a:ea typeface="Times New Roman"/>
                <a:cs typeface="Times New Roman"/>
                <a:sym typeface="Times New Roman"/>
              </a:rPr>
              <a:t>This means that you never have to worry about your privacy, even if someone else has access to your computer.</a:t>
            </a:r>
            <a:endParaRPr sz="2100">
              <a:latin typeface="Times New Roman"/>
              <a:ea typeface="Times New Roman"/>
              <a:cs typeface="Times New Roman"/>
              <a:sym typeface="Times New Roman"/>
            </a:endParaRPr>
          </a:p>
        </p:txBody>
      </p:sp>
      <p:sp>
        <p:nvSpPr>
          <p:cNvPr id="440" name="Google Shape;440;p68"/>
          <p:cNvSpPr txBox="1"/>
          <p:nvPr/>
        </p:nvSpPr>
        <p:spPr>
          <a:xfrm>
            <a:off x="5918463" y="1655850"/>
            <a:ext cx="2813400" cy="915900"/>
          </a:xfrm>
          <a:prstGeom prst="rect">
            <a:avLst/>
          </a:prstGeom>
          <a:solidFill>
            <a:srgbClr val="9FC5E8"/>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2400">
                <a:latin typeface="Times New Roman"/>
                <a:ea typeface="Times New Roman"/>
                <a:cs typeface="Times New Roman"/>
                <a:sym typeface="Times New Roman"/>
              </a:rPr>
              <a:t>erases / be tracked / encryption</a:t>
            </a:r>
            <a:endParaRPr sz="2400">
              <a:latin typeface="Times New Roman"/>
              <a:ea typeface="Times New Roman"/>
              <a:cs typeface="Times New Roman"/>
              <a:sym typeface="Times New Roman"/>
            </a:endParaRPr>
          </a:p>
        </p:txBody>
      </p:sp>
      <p:pic>
        <p:nvPicPr>
          <p:cNvPr id="441" name="Google Shape;441;p68" descr="Search Encrypt: How to Fully Remove This Browser Hijacker"/>
          <p:cNvPicPr preferRelativeResize="0"/>
          <p:nvPr/>
        </p:nvPicPr>
        <p:blipFill rotWithShape="1">
          <a:blip r:embed="rId3">
            <a:alphaModFix/>
          </a:blip>
          <a:srcRect l="14712" r="14214"/>
          <a:stretch/>
        </p:blipFill>
        <p:spPr>
          <a:xfrm>
            <a:off x="5918456" y="3164250"/>
            <a:ext cx="2813424" cy="19792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9"/>
          <p:cNvSpPr txBox="1"/>
          <p:nvPr/>
        </p:nvSpPr>
        <p:spPr>
          <a:xfrm>
            <a:off x="385350" y="288525"/>
            <a:ext cx="6547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b="1">
                <a:latin typeface="Times New Roman"/>
                <a:ea typeface="Times New Roman"/>
                <a:cs typeface="Times New Roman"/>
                <a:sym typeface="Times New Roman"/>
              </a:rPr>
              <a:t>Task 8. Translate the sentences into English.</a:t>
            </a:r>
            <a:endParaRPr sz="2400" b="1">
              <a:latin typeface="Times New Roman"/>
              <a:ea typeface="Times New Roman"/>
              <a:cs typeface="Times New Roman"/>
              <a:sym typeface="Times New Roman"/>
            </a:endParaRPr>
          </a:p>
          <a:p>
            <a:pPr marL="0" lvl="0" indent="0" algn="l" rtl="0">
              <a:spcBef>
                <a:spcPts val="0"/>
              </a:spcBef>
              <a:spcAft>
                <a:spcPts val="0"/>
              </a:spcAft>
              <a:buNone/>
            </a:pPr>
            <a:endParaRPr sz="2400">
              <a:latin typeface="Times New Roman"/>
              <a:ea typeface="Times New Roman"/>
              <a:cs typeface="Times New Roman"/>
              <a:sym typeface="Times New Roman"/>
            </a:endParaRPr>
          </a:p>
        </p:txBody>
      </p:sp>
      <p:sp>
        <p:nvSpPr>
          <p:cNvPr id="447" name="Google Shape;447;p69"/>
          <p:cNvSpPr txBox="1"/>
          <p:nvPr/>
        </p:nvSpPr>
        <p:spPr>
          <a:xfrm>
            <a:off x="385350" y="755400"/>
            <a:ext cx="8373300" cy="410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latin typeface="Times New Roman"/>
                <a:ea typeface="Times New Roman"/>
                <a:cs typeface="Times New Roman"/>
                <a:sym typeface="Times New Roman"/>
              </a:rPr>
              <a:t>1. Разные поисковые системы используют разные алгоритмы для сбора и</a:t>
            </a:r>
            <a:endParaRPr sz="1700">
              <a:latin typeface="Times New Roman"/>
              <a:ea typeface="Times New Roman"/>
              <a:cs typeface="Times New Roman"/>
              <a:sym typeface="Times New Roman"/>
            </a:endParaRPr>
          </a:p>
          <a:p>
            <a:pPr marL="0" lvl="0" indent="0" algn="l" rtl="0">
              <a:spcBef>
                <a:spcPts val="0"/>
              </a:spcBef>
              <a:spcAft>
                <a:spcPts val="0"/>
              </a:spcAft>
              <a:buNone/>
            </a:pPr>
            <a:r>
              <a:rPr lang="ru" sz="1700">
                <a:latin typeface="Times New Roman"/>
                <a:ea typeface="Times New Roman"/>
                <a:cs typeface="Times New Roman"/>
                <a:sym typeface="Times New Roman"/>
              </a:rPr>
              <a:t>обработки информации, размещенной в сети.</a:t>
            </a:r>
            <a:endParaRPr sz="1700">
              <a:latin typeface="Times New Roman"/>
              <a:ea typeface="Times New Roman"/>
              <a:cs typeface="Times New Roman"/>
              <a:sym typeface="Times New Roman"/>
            </a:endParaRPr>
          </a:p>
          <a:p>
            <a:pPr marL="0" lvl="0" indent="0" algn="l" rtl="0">
              <a:spcBef>
                <a:spcPts val="0"/>
              </a:spcBef>
              <a:spcAft>
                <a:spcPts val="0"/>
              </a:spcAft>
              <a:buNone/>
            </a:pPr>
            <a:r>
              <a:rPr lang="ru" sz="1700">
                <a:latin typeface="Times New Roman"/>
                <a:ea typeface="Times New Roman"/>
                <a:cs typeface="Times New Roman"/>
                <a:sym typeface="Times New Roman"/>
              </a:rPr>
              <a:t>2. Метапоисковая система – это поисковый инструмент, посылающий запрос</a:t>
            </a:r>
            <a:endParaRPr sz="1700">
              <a:latin typeface="Times New Roman"/>
              <a:ea typeface="Times New Roman"/>
              <a:cs typeface="Times New Roman"/>
              <a:sym typeface="Times New Roman"/>
            </a:endParaRPr>
          </a:p>
          <a:p>
            <a:pPr marL="0" lvl="0" indent="0" algn="l" rtl="0">
              <a:spcBef>
                <a:spcPts val="0"/>
              </a:spcBef>
              <a:spcAft>
                <a:spcPts val="0"/>
              </a:spcAft>
              <a:buNone/>
            </a:pPr>
            <a:r>
              <a:rPr lang="ru" sz="1700">
                <a:latin typeface="Times New Roman"/>
                <a:ea typeface="Times New Roman"/>
                <a:cs typeface="Times New Roman"/>
                <a:sym typeface="Times New Roman"/>
              </a:rPr>
              <a:t>пользователя одновременно в несколько поисковых систем и каталогов.</a:t>
            </a:r>
            <a:endParaRPr sz="1700">
              <a:latin typeface="Times New Roman"/>
              <a:ea typeface="Times New Roman"/>
              <a:cs typeface="Times New Roman"/>
              <a:sym typeface="Times New Roman"/>
            </a:endParaRPr>
          </a:p>
          <a:p>
            <a:pPr marL="0" lvl="0" indent="0" algn="l" rtl="0">
              <a:spcBef>
                <a:spcPts val="0"/>
              </a:spcBef>
              <a:spcAft>
                <a:spcPts val="0"/>
              </a:spcAft>
              <a:buNone/>
            </a:pPr>
            <a:r>
              <a:rPr lang="ru" sz="1700">
                <a:latin typeface="Times New Roman"/>
                <a:ea typeface="Times New Roman"/>
                <a:cs typeface="Times New Roman"/>
                <a:sym typeface="Times New Roman"/>
              </a:rPr>
              <a:t>3. Собрав результаты, метапоисковая система удаляет ссылки, которые</a:t>
            </a:r>
            <a:endParaRPr sz="1700">
              <a:latin typeface="Times New Roman"/>
              <a:ea typeface="Times New Roman"/>
              <a:cs typeface="Times New Roman"/>
              <a:sym typeface="Times New Roman"/>
            </a:endParaRPr>
          </a:p>
          <a:p>
            <a:pPr marL="0" lvl="0" indent="0" algn="l" rtl="0">
              <a:spcBef>
                <a:spcPts val="0"/>
              </a:spcBef>
              <a:spcAft>
                <a:spcPts val="0"/>
              </a:spcAft>
              <a:buNone/>
            </a:pPr>
            <a:r>
              <a:rPr lang="ru" sz="1700">
                <a:latin typeface="Times New Roman"/>
                <a:ea typeface="Times New Roman"/>
                <a:cs typeface="Times New Roman"/>
                <a:sym typeface="Times New Roman"/>
              </a:rPr>
              <a:t>дублируются, и ранжирует результаты поиска в соответствии с</a:t>
            </a:r>
            <a:endParaRPr sz="1700">
              <a:latin typeface="Times New Roman"/>
              <a:ea typeface="Times New Roman"/>
              <a:cs typeface="Times New Roman"/>
              <a:sym typeface="Times New Roman"/>
            </a:endParaRPr>
          </a:p>
          <a:p>
            <a:pPr marL="0" lvl="0" indent="0" algn="l" rtl="0">
              <a:spcBef>
                <a:spcPts val="0"/>
              </a:spcBef>
              <a:spcAft>
                <a:spcPts val="0"/>
              </a:spcAft>
              <a:buNone/>
            </a:pPr>
            <a:r>
              <a:rPr lang="ru" sz="1700">
                <a:latin typeface="Times New Roman"/>
                <a:ea typeface="Times New Roman"/>
                <a:cs typeface="Times New Roman"/>
                <a:sym typeface="Times New Roman"/>
              </a:rPr>
              <a:t>применяемым алгоритмом.</a:t>
            </a:r>
            <a:endParaRPr sz="1700">
              <a:latin typeface="Times New Roman"/>
              <a:ea typeface="Times New Roman"/>
              <a:cs typeface="Times New Roman"/>
              <a:sym typeface="Times New Roman"/>
            </a:endParaRPr>
          </a:p>
          <a:p>
            <a:pPr marL="0" lvl="0" indent="0" algn="l" rtl="0">
              <a:spcBef>
                <a:spcPts val="0"/>
              </a:spcBef>
              <a:spcAft>
                <a:spcPts val="0"/>
              </a:spcAft>
              <a:buNone/>
            </a:pPr>
            <a:r>
              <a:rPr lang="ru" sz="1700">
                <a:latin typeface="Times New Roman"/>
                <a:ea typeface="Times New Roman"/>
                <a:cs typeface="Times New Roman"/>
                <a:sym typeface="Times New Roman"/>
              </a:rPr>
              <a:t>4. Некоторые люди предпочитают использовать поисковые системы, которые</a:t>
            </a:r>
            <a:endParaRPr sz="1700">
              <a:latin typeface="Times New Roman"/>
              <a:ea typeface="Times New Roman"/>
              <a:cs typeface="Times New Roman"/>
              <a:sym typeface="Times New Roman"/>
            </a:endParaRPr>
          </a:p>
          <a:p>
            <a:pPr marL="0" lvl="0" indent="0" algn="l" rtl="0">
              <a:spcBef>
                <a:spcPts val="0"/>
              </a:spcBef>
              <a:spcAft>
                <a:spcPts val="0"/>
              </a:spcAft>
              <a:buNone/>
            </a:pPr>
            <a:r>
              <a:rPr lang="ru" sz="1700">
                <a:latin typeface="Times New Roman"/>
                <a:ea typeface="Times New Roman"/>
                <a:cs typeface="Times New Roman"/>
                <a:sym typeface="Times New Roman"/>
              </a:rPr>
              <a:t>обеспечивают наибольшую конфиденциальность.</a:t>
            </a:r>
            <a:endParaRPr sz="1700">
              <a:latin typeface="Times New Roman"/>
              <a:ea typeface="Times New Roman"/>
              <a:cs typeface="Times New Roman"/>
              <a:sym typeface="Times New Roman"/>
            </a:endParaRPr>
          </a:p>
          <a:p>
            <a:pPr marL="0" lvl="0" indent="0" algn="l" rtl="0">
              <a:spcBef>
                <a:spcPts val="0"/>
              </a:spcBef>
              <a:spcAft>
                <a:spcPts val="0"/>
              </a:spcAft>
              <a:buNone/>
            </a:pPr>
            <a:r>
              <a:rPr lang="ru" sz="1700">
                <a:latin typeface="Times New Roman"/>
                <a:ea typeface="Times New Roman"/>
                <a:cs typeface="Times New Roman"/>
                <a:sym typeface="Times New Roman"/>
              </a:rPr>
              <a:t>5. Поисковые системы ежедневно проводят рутинную работу по поиску,</a:t>
            </a:r>
            <a:endParaRPr sz="1700">
              <a:latin typeface="Times New Roman"/>
              <a:ea typeface="Times New Roman"/>
              <a:cs typeface="Times New Roman"/>
              <a:sym typeface="Times New Roman"/>
            </a:endParaRPr>
          </a:p>
          <a:p>
            <a:pPr marL="0" lvl="0" indent="0" algn="l" rtl="0">
              <a:spcBef>
                <a:spcPts val="0"/>
              </a:spcBef>
              <a:spcAft>
                <a:spcPts val="0"/>
              </a:spcAft>
              <a:buNone/>
            </a:pPr>
            <a:r>
              <a:rPr lang="ru" sz="1700">
                <a:latin typeface="Times New Roman"/>
                <a:ea typeface="Times New Roman"/>
                <a:cs typeface="Times New Roman"/>
                <a:sym typeface="Times New Roman"/>
              </a:rPr>
              <a:t>хранению и сортировке информации.</a:t>
            </a:r>
            <a:endParaRPr sz="1700">
              <a:latin typeface="Times New Roman"/>
              <a:ea typeface="Times New Roman"/>
              <a:cs typeface="Times New Roman"/>
              <a:sym typeface="Times New Roman"/>
            </a:endParaRPr>
          </a:p>
          <a:p>
            <a:pPr marL="0" lvl="0" indent="0" algn="l" rtl="0">
              <a:spcBef>
                <a:spcPts val="0"/>
              </a:spcBef>
              <a:spcAft>
                <a:spcPts val="0"/>
              </a:spcAft>
              <a:buNone/>
            </a:pPr>
            <a:r>
              <a:rPr lang="ru" sz="1700">
                <a:latin typeface="Times New Roman"/>
                <a:ea typeface="Times New Roman"/>
                <a:cs typeface="Times New Roman"/>
                <a:sym typeface="Times New Roman"/>
              </a:rPr>
              <a:t>6. Индексация – это процесс занесения информации в базу данных поисковых</a:t>
            </a:r>
            <a:endParaRPr sz="1700">
              <a:latin typeface="Times New Roman"/>
              <a:ea typeface="Times New Roman"/>
              <a:cs typeface="Times New Roman"/>
              <a:sym typeface="Times New Roman"/>
            </a:endParaRPr>
          </a:p>
          <a:p>
            <a:pPr marL="0" lvl="0" indent="0" algn="l" rtl="0">
              <a:spcBef>
                <a:spcPts val="0"/>
              </a:spcBef>
              <a:spcAft>
                <a:spcPts val="0"/>
              </a:spcAft>
              <a:buNone/>
            </a:pPr>
            <a:r>
              <a:rPr lang="ru" sz="1700">
                <a:latin typeface="Times New Roman"/>
                <a:ea typeface="Times New Roman"/>
                <a:cs typeface="Times New Roman"/>
                <a:sym typeface="Times New Roman"/>
              </a:rPr>
              <a:t>систем.</a:t>
            </a:r>
            <a:endParaRPr sz="1700">
              <a:latin typeface="Times New Roman"/>
              <a:ea typeface="Times New Roman"/>
              <a:cs typeface="Times New Roman"/>
              <a:sym typeface="Times New Roman"/>
            </a:endParaRPr>
          </a:p>
          <a:p>
            <a:pPr marL="0" lvl="0" indent="0" algn="l" rtl="0">
              <a:spcBef>
                <a:spcPts val="0"/>
              </a:spcBef>
              <a:spcAft>
                <a:spcPts val="0"/>
              </a:spcAft>
              <a:buNone/>
            </a:pPr>
            <a:r>
              <a:rPr lang="ru" sz="1700">
                <a:latin typeface="Times New Roman"/>
                <a:ea typeface="Times New Roman"/>
                <a:cs typeface="Times New Roman"/>
                <a:sym typeface="Times New Roman"/>
              </a:rPr>
              <a:t>7. Введя один и тот же запрос в поисковые строки разных поисковиков,</a:t>
            </a:r>
            <a:endParaRPr sz="1700">
              <a:latin typeface="Times New Roman"/>
              <a:ea typeface="Times New Roman"/>
              <a:cs typeface="Times New Roman"/>
              <a:sym typeface="Times New Roman"/>
            </a:endParaRPr>
          </a:p>
          <a:p>
            <a:pPr marL="0" lvl="0" indent="0" algn="l" rtl="0">
              <a:spcBef>
                <a:spcPts val="0"/>
              </a:spcBef>
              <a:spcAft>
                <a:spcPts val="0"/>
              </a:spcAft>
              <a:buNone/>
            </a:pPr>
            <a:r>
              <a:rPr lang="ru" sz="1700">
                <a:latin typeface="Times New Roman"/>
                <a:ea typeface="Times New Roman"/>
                <a:cs typeface="Times New Roman"/>
                <a:sym typeface="Times New Roman"/>
              </a:rPr>
              <a:t>можно получить разные ответы.</a:t>
            </a:r>
            <a:endParaRPr sz="1700">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0"/>
          <p:cNvSpPr txBox="1"/>
          <p:nvPr/>
        </p:nvSpPr>
        <p:spPr>
          <a:xfrm>
            <a:off x="260275" y="223100"/>
            <a:ext cx="88281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b="1">
                <a:latin typeface="Times New Roman"/>
                <a:ea typeface="Times New Roman"/>
                <a:cs typeface="Times New Roman"/>
                <a:sym typeface="Times New Roman"/>
              </a:rPr>
              <a:t>Task 9. Watch a video on the difference between a search engine and a web browser at and fill in the gaps below.</a:t>
            </a:r>
            <a:endParaRPr sz="2000" b="1">
              <a:latin typeface="Times New Roman"/>
              <a:ea typeface="Times New Roman"/>
              <a:cs typeface="Times New Roman"/>
              <a:sym typeface="Times New Roman"/>
            </a:endParaRPr>
          </a:p>
        </p:txBody>
      </p:sp>
      <p:sp>
        <p:nvSpPr>
          <p:cNvPr id="453" name="Google Shape;453;p70"/>
          <p:cNvSpPr txBox="1"/>
          <p:nvPr/>
        </p:nvSpPr>
        <p:spPr>
          <a:xfrm>
            <a:off x="0" y="4527900"/>
            <a:ext cx="1924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2"/>
                </a:solidFill>
              </a:rPr>
              <a:t>https://www.youtube.com/watch?v=axWqq-IkdVg</a:t>
            </a:r>
            <a:endParaRPr sz="1100"/>
          </a:p>
        </p:txBody>
      </p:sp>
      <p:sp>
        <p:nvSpPr>
          <p:cNvPr id="454" name="Google Shape;454;p70"/>
          <p:cNvSpPr txBox="1"/>
          <p:nvPr/>
        </p:nvSpPr>
        <p:spPr>
          <a:xfrm>
            <a:off x="294300" y="1094100"/>
            <a:ext cx="85554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1. Unlike a search engine that operates on remote servers, a web browser runs</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_______ on your hardware.</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2. When you enter a _______ address, a web browser decodes that address and puts</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it into a series of _______, so the computer can route traffic to various servers.</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3. Besides, a web browser reads the computer code of a website and then</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_________ it on the screen.</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4. After a user enters a request, a search engine will look across all the websites it</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can _____ ____to.</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5. With a web browser, a user just points at one _______ website while with a</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search engine, a user is given a list of potential places one can go to.</a:t>
            </a:r>
            <a:endParaRPr sz="1800">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458"/>
        <p:cNvGrpSpPr/>
        <p:nvPr/>
      </p:nvGrpSpPr>
      <p:grpSpPr>
        <a:xfrm>
          <a:off x="0" y="0"/>
          <a:ext cx="0" cy="0"/>
          <a:chOff x="0" y="0"/>
          <a:chExt cx="0" cy="0"/>
        </a:xfrm>
      </p:grpSpPr>
      <p:sp>
        <p:nvSpPr>
          <p:cNvPr id="459" name="Google Shape;459;p71"/>
          <p:cNvSpPr txBox="1"/>
          <p:nvPr/>
        </p:nvSpPr>
        <p:spPr>
          <a:xfrm>
            <a:off x="0" y="0"/>
            <a:ext cx="9035700" cy="526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Times New Roman"/>
                <a:ea typeface="Times New Roman"/>
                <a:cs typeface="Times New Roman"/>
                <a:sym typeface="Times New Roman"/>
              </a:rPr>
              <a:t>d. Nowadays, anyone can surf the web, which is a subset of the Internet, using a web browser, like Google Chrome, Firefox or Microsoft Edge. Companies typically make free web browsers because they have financial interest in how you use their Internet connected products.</a:t>
            </a:r>
            <a:endParaRPr sz="1500">
              <a:latin typeface="Times New Roman"/>
              <a:ea typeface="Times New Roman"/>
              <a:cs typeface="Times New Roman"/>
              <a:sym typeface="Times New Roman"/>
            </a:endParaRPr>
          </a:p>
          <a:p>
            <a:pPr marL="0" lvl="0" indent="0" algn="l" rtl="0">
              <a:spcBef>
                <a:spcPts val="0"/>
              </a:spcBef>
              <a:spcAft>
                <a:spcPts val="0"/>
              </a:spcAft>
              <a:buClr>
                <a:schemeClr val="dk2"/>
              </a:buClr>
              <a:buSzPts val="1100"/>
              <a:buFont typeface="Arial"/>
              <a:buNone/>
            </a:pPr>
            <a:r>
              <a:rPr lang="ru" sz="1500">
                <a:latin typeface="Times New Roman"/>
                <a:ea typeface="Times New Roman"/>
                <a:cs typeface="Times New Roman"/>
                <a:sym typeface="Times New Roman"/>
              </a:rPr>
              <a:t>b. By offering web browsers, they are able to gently sculpt your computing habits and make their other money-making products more attractive. Now let us have a look at how a web browser works. You can get access to multiple websites because there are some standard protocols and procedures.</a:t>
            </a:r>
            <a:endParaRPr sz="1500">
              <a:latin typeface="Times New Roman"/>
              <a:ea typeface="Times New Roman"/>
              <a:cs typeface="Times New Roman"/>
              <a:sym typeface="Times New Roman"/>
            </a:endParaRPr>
          </a:p>
          <a:p>
            <a:pPr marL="0" lvl="0" indent="0" algn="l" rtl="0">
              <a:spcBef>
                <a:spcPts val="0"/>
              </a:spcBef>
              <a:spcAft>
                <a:spcPts val="0"/>
              </a:spcAft>
              <a:buNone/>
            </a:pPr>
            <a:r>
              <a:rPr lang="ru" sz="1500">
                <a:latin typeface="Times New Roman"/>
                <a:ea typeface="Times New Roman"/>
                <a:cs typeface="Times New Roman"/>
                <a:sym typeface="Times New Roman"/>
              </a:rPr>
              <a:t>a. That means they are the same in every website, which allows your web browser to view so many different types of content. So, let us see what happens when you visit a website. At the top of every browser there is an address bar where you can type in the site you want to visit. When you hit the enter button, a chain of actions takes place.</a:t>
            </a:r>
            <a:endParaRPr sz="1500">
              <a:latin typeface="Times New Roman"/>
              <a:ea typeface="Times New Roman"/>
              <a:cs typeface="Times New Roman"/>
              <a:sym typeface="Times New Roman"/>
            </a:endParaRPr>
          </a:p>
          <a:p>
            <a:pPr marL="0" lvl="0" indent="0" algn="l" rtl="0">
              <a:spcBef>
                <a:spcPts val="0"/>
              </a:spcBef>
              <a:spcAft>
                <a:spcPts val="0"/>
              </a:spcAft>
              <a:buNone/>
            </a:pPr>
            <a:r>
              <a:rPr lang="ru" sz="1500">
                <a:latin typeface="Times New Roman"/>
                <a:ea typeface="Times New Roman"/>
                <a:cs typeface="Times New Roman"/>
                <a:sym typeface="Times New Roman"/>
              </a:rPr>
              <a:t>e. First, a web browser has to find the location of a server where the website you want to visit is stored. If fact, a domain name, like youtube.com, represents an IP address. So, the browser then uses a database called the Domain Name System (DNS) to match the domain name you typed in to the corresponding IP address. Next the computer (called the client) and the server where the website is stored establish a connection with each other over the Transmission Control Protocol (TCP).</a:t>
            </a:r>
            <a:endParaRPr sz="1500">
              <a:latin typeface="Times New Roman"/>
              <a:ea typeface="Times New Roman"/>
              <a:cs typeface="Times New Roman"/>
              <a:sym typeface="Times New Roman"/>
            </a:endParaRPr>
          </a:p>
          <a:p>
            <a:pPr marL="0" lvl="0" indent="0" algn="l" rtl="0">
              <a:spcBef>
                <a:spcPts val="0"/>
              </a:spcBef>
              <a:spcAft>
                <a:spcPts val="0"/>
              </a:spcAft>
              <a:buNone/>
            </a:pPr>
            <a:r>
              <a:rPr lang="ru" sz="1500">
                <a:latin typeface="Times New Roman"/>
                <a:ea typeface="Times New Roman"/>
                <a:cs typeface="Times New Roman"/>
                <a:sym typeface="Times New Roman"/>
              </a:rPr>
              <a:t>c. The client sends a request to the server asking if it is open for new connections. If the server is ready to accept a connection, it will acknowledge the request and then, finally, the client sends one more message acknowledging it received the server’s acknowledgement.</a:t>
            </a:r>
            <a:endParaRPr sz="1500">
              <a:latin typeface="Times New Roman"/>
              <a:ea typeface="Times New Roman"/>
              <a:cs typeface="Times New Roman"/>
              <a:sym typeface="Times New Roman"/>
            </a:endParaRPr>
          </a:p>
          <a:p>
            <a:pPr marL="0" lvl="0" indent="0" algn="l" rtl="0">
              <a:spcBef>
                <a:spcPts val="0"/>
              </a:spcBef>
              <a:spcAft>
                <a:spcPts val="0"/>
              </a:spcAft>
              <a:buNone/>
            </a:pPr>
            <a:r>
              <a:rPr lang="ru" sz="1500">
                <a:latin typeface="Times New Roman"/>
                <a:ea typeface="Times New Roman"/>
                <a:cs typeface="Times New Roman"/>
                <a:sym typeface="Times New Roman"/>
              </a:rPr>
              <a:t>f. Now that the connection is established, the client can request web pages over HTTP (Hypertext Transfer Protocol). After receiving the request, the server will go through databases and storage devices to find the information you want and create a response. The response is usually built using HTML (Hypertext Markup Language), which makes the basic building blocks of every website. Finally, the web browser downloads the web page to your computer.</a:t>
            </a:r>
            <a:endParaRPr sz="1500">
              <a:latin typeface="Times New Roman"/>
              <a:ea typeface="Times New Roman"/>
              <a:cs typeface="Times New Roman"/>
              <a:sym typeface="Times New Roman"/>
            </a:endParaRPr>
          </a:p>
        </p:txBody>
      </p:sp>
      <p:sp>
        <p:nvSpPr>
          <p:cNvPr id="460" name="Google Shape;460;p71"/>
          <p:cNvSpPr txBox="1"/>
          <p:nvPr/>
        </p:nvSpPr>
        <p:spPr>
          <a:xfrm>
            <a:off x="-2190525" y="0"/>
            <a:ext cx="2054100" cy="923400"/>
          </a:xfrm>
          <a:prstGeom prst="rect">
            <a:avLst/>
          </a:prstGeom>
          <a:solidFill>
            <a:srgbClr val="FFFF0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600" b="1">
                <a:latin typeface="Times New Roman"/>
                <a:ea typeface="Times New Roman"/>
                <a:cs typeface="Times New Roman"/>
                <a:sym typeface="Times New Roman"/>
              </a:rPr>
              <a:t>TEXT C. </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ru" sz="1600" b="1">
                <a:latin typeface="Times New Roman"/>
                <a:ea typeface="Times New Roman"/>
                <a:cs typeface="Times New Roman"/>
                <a:sym typeface="Times New Roman"/>
              </a:rPr>
              <a:t>How web browsers work</a:t>
            </a:r>
            <a:endParaRPr sz="1600" b="1">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2"/>
          <p:cNvSpPr txBox="1"/>
          <p:nvPr/>
        </p:nvSpPr>
        <p:spPr>
          <a:xfrm>
            <a:off x="173525" y="86750"/>
            <a:ext cx="6795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100" b="1">
                <a:latin typeface="Times New Roman"/>
                <a:ea typeface="Times New Roman"/>
                <a:cs typeface="Times New Roman"/>
                <a:sym typeface="Times New Roman"/>
              </a:rPr>
              <a:t>Task 11. Match the terms with their definitions:</a:t>
            </a:r>
            <a:endParaRPr sz="2100" b="1">
              <a:latin typeface="Times New Roman"/>
              <a:ea typeface="Times New Roman"/>
              <a:cs typeface="Times New Roman"/>
              <a:sym typeface="Times New Roman"/>
            </a:endParaRPr>
          </a:p>
        </p:txBody>
      </p:sp>
      <p:sp>
        <p:nvSpPr>
          <p:cNvPr id="466" name="Google Shape;466;p72"/>
          <p:cNvSpPr txBox="1"/>
          <p:nvPr/>
        </p:nvSpPr>
        <p:spPr>
          <a:xfrm>
            <a:off x="6144000" y="1254625"/>
            <a:ext cx="3000000" cy="1964400"/>
          </a:xfrm>
          <a:prstGeom prst="rect">
            <a:avLst/>
          </a:prstGeom>
          <a:solidFill>
            <a:srgbClr val="EAD1D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300">
                <a:latin typeface="Times New Roman"/>
                <a:ea typeface="Times New Roman"/>
                <a:cs typeface="Times New Roman"/>
                <a:sym typeface="Times New Roman"/>
              </a:rPr>
              <a:t>search engine / crawler / browser / hyperlink /</a:t>
            </a:r>
            <a:endParaRPr sz="2300">
              <a:latin typeface="Times New Roman"/>
              <a:ea typeface="Times New Roman"/>
              <a:cs typeface="Times New Roman"/>
              <a:sym typeface="Times New Roman"/>
            </a:endParaRPr>
          </a:p>
          <a:p>
            <a:pPr marL="0" lvl="0" indent="0" algn="l" rtl="0">
              <a:spcBef>
                <a:spcPts val="0"/>
              </a:spcBef>
              <a:spcAft>
                <a:spcPts val="0"/>
              </a:spcAft>
              <a:buNone/>
            </a:pPr>
            <a:r>
              <a:rPr lang="ru" sz="2300">
                <a:latin typeface="Times New Roman"/>
                <a:ea typeface="Times New Roman"/>
                <a:cs typeface="Times New Roman"/>
                <a:sym typeface="Times New Roman"/>
              </a:rPr>
              <a:t>URL / ranking / search bar / index / query</a:t>
            </a:r>
            <a:endParaRPr sz="2300">
              <a:latin typeface="Times New Roman"/>
              <a:ea typeface="Times New Roman"/>
              <a:cs typeface="Times New Roman"/>
              <a:sym typeface="Times New Roman"/>
            </a:endParaRPr>
          </a:p>
        </p:txBody>
      </p:sp>
      <p:sp>
        <p:nvSpPr>
          <p:cNvPr id="467" name="Google Shape;467;p72"/>
          <p:cNvSpPr txBox="1"/>
          <p:nvPr/>
        </p:nvSpPr>
        <p:spPr>
          <a:xfrm>
            <a:off x="173525" y="727275"/>
            <a:ext cx="5841000" cy="434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1. A special program also known as a spider that finds new and updated content.</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2. A massive database of discovered URLs.</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3. A program that allows users to extract requested information from the huge database of resources available on the Internet.</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4. The address of a file on the Internet.</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5. A request that a user enters into a search box.</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6. A computer program with a graphical user interface for displaying and navigating between web pages.</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7. A field on the screen that accepts typed-in text in order to look up something or launch a search.</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8. Ordering results from most relevant to least relevant.</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9. A highlighted word or image in a hypertext document that takes a user to another location when he/she clicks on it.</a:t>
            </a:r>
            <a:endParaRPr sz="1800">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471"/>
        <p:cNvGrpSpPr/>
        <p:nvPr/>
      </p:nvGrpSpPr>
      <p:grpSpPr>
        <a:xfrm>
          <a:off x="0" y="0"/>
          <a:ext cx="0" cy="0"/>
          <a:chOff x="0" y="0"/>
          <a:chExt cx="0" cy="0"/>
        </a:xfrm>
      </p:grpSpPr>
      <p:sp>
        <p:nvSpPr>
          <p:cNvPr id="472" name="Google Shape;472;p73"/>
          <p:cNvSpPr txBox="1"/>
          <p:nvPr/>
        </p:nvSpPr>
        <p:spPr>
          <a:xfrm>
            <a:off x="6894550" y="0"/>
            <a:ext cx="22494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900" b="1">
                <a:latin typeface="Times New Roman"/>
                <a:ea typeface="Times New Roman"/>
                <a:cs typeface="Times New Roman"/>
                <a:sym typeface="Times New Roman"/>
              </a:rPr>
              <a:t>Task 12. Listen to the recording and fill in the gaps in the text below. Audio file 2.1</a:t>
            </a:r>
            <a:endParaRPr sz="1900" b="1">
              <a:latin typeface="Times New Roman"/>
              <a:ea typeface="Times New Roman"/>
              <a:cs typeface="Times New Roman"/>
              <a:sym typeface="Times New Roman"/>
            </a:endParaRPr>
          </a:p>
          <a:p>
            <a:pPr marL="0" lvl="0" indent="0" algn="l" rtl="0">
              <a:spcBef>
                <a:spcPts val="0"/>
              </a:spcBef>
              <a:spcAft>
                <a:spcPts val="0"/>
              </a:spcAft>
              <a:buNone/>
            </a:pPr>
            <a:r>
              <a:rPr lang="ru" sz="1900" b="1">
                <a:latin typeface="Times New Roman"/>
                <a:ea typeface="Times New Roman"/>
                <a:cs typeface="Times New Roman"/>
                <a:sym typeface="Times New Roman"/>
              </a:rPr>
              <a:t> </a:t>
            </a:r>
            <a:endParaRPr sz="1900" b="1">
              <a:latin typeface="Times New Roman"/>
              <a:ea typeface="Times New Roman"/>
              <a:cs typeface="Times New Roman"/>
              <a:sym typeface="Times New Roman"/>
            </a:endParaRPr>
          </a:p>
        </p:txBody>
      </p:sp>
      <p:sp>
        <p:nvSpPr>
          <p:cNvPr id="473" name="Google Shape;473;p73"/>
          <p:cNvSpPr txBox="1"/>
          <p:nvPr/>
        </p:nvSpPr>
        <p:spPr>
          <a:xfrm>
            <a:off x="6783025" y="4527900"/>
            <a:ext cx="2361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solidFill>
                  <a:schemeClr val="dk2"/>
                </a:solidFill>
              </a:rPr>
              <a:t>https://online-edu.mirea.ru/course/view.php?id=7376</a:t>
            </a:r>
            <a:endParaRPr/>
          </a:p>
        </p:txBody>
      </p:sp>
      <p:sp>
        <p:nvSpPr>
          <p:cNvPr id="474" name="Google Shape;474;p73"/>
          <p:cNvSpPr txBox="1"/>
          <p:nvPr/>
        </p:nvSpPr>
        <p:spPr>
          <a:xfrm>
            <a:off x="0" y="0"/>
            <a:ext cx="6064200" cy="517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800" b="1">
                <a:latin typeface="Times New Roman"/>
                <a:ea typeface="Times New Roman"/>
                <a:cs typeface="Times New Roman"/>
                <a:sym typeface="Times New Roman"/>
              </a:rPr>
              <a:t>Using the Compunet Browser</a:t>
            </a:r>
            <a:endParaRPr sz="1800" b="1">
              <a:latin typeface="Times New Roman"/>
              <a:ea typeface="Times New Roman"/>
              <a:cs typeface="Times New Roman"/>
              <a:sym typeface="Times New Roman"/>
            </a:endParaRPr>
          </a:p>
          <a:p>
            <a:pPr marL="0" lvl="0" indent="0" algn="ctr" rtl="0">
              <a:spcBef>
                <a:spcPts val="0"/>
              </a:spcBef>
              <a:spcAft>
                <a:spcPts val="0"/>
              </a:spcAft>
              <a:buNone/>
            </a:pPr>
            <a:endParaRPr sz="1800" b="1">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The first step to using the Compunet browser is (1) ___ ______ the application.</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Locate the browser icon and click it. The browser will open to its (2) _______. The homepage will be the Compunet website. You can change this to any site you (3) _____. At the top of the browser, you will see the address bar. It displays (4) ___ ____ of the webpage that is open. To find a different webpage, locate the search bar. Enter (5) ____ ____ about the idea or pages you are looking for. The webpages you visit are saved in the browser (6) _______. Cookies will also be stored. These two features help load websites faster. You can save any page you visit frequently as (7) _______. Then you won’t have to type in the URLs any more. Compunet’s browser can open multiple (8) _______. But remember that opening too many tabs can (9) ______ with proper functioning. Add-ons are also available to increase the functionality of the browser.</a:t>
            </a:r>
            <a:endParaRPr sz="18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u" sz="2400">
                <a:latin typeface="Times New Roman"/>
                <a:ea typeface="Times New Roman"/>
                <a:cs typeface="Times New Roman"/>
                <a:sym typeface="Times New Roman"/>
              </a:rPr>
              <a:t>Task 1. Lead-in questions</a:t>
            </a:r>
            <a:endParaRPr sz="2400">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2"/>
              </a:buClr>
              <a:buSzPts val="1100"/>
              <a:buFont typeface="Arial"/>
              <a:buNone/>
            </a:pPr>
            <a:endParaRPr sz="2400" b="0">
              <a:latin typeface="Times New Roman"/>
              <a:ea typeface="Times New Roman"/>
              <a:cs typeface="Times New Roman"/>
              <a:sym typeface="Times New Roman"/>
            </a:endParaRPr>
          </a:p>
          <a:p>
            <a:pPr marL="0" lvl="0" indent="0" algn="l" rtl="0">
              <a:spcBef>
                <a:spcPts val="1200"/>
              </a:spcBef>
              <a:spcAft>
                <a:spcPts val="0"/>
              </a:spcAft>
              <a:buNone/>
            </a:pPr>
            <a:endParaRPr sz="2400"/>
          </a:p>
        </p:txBody>
      </p:sp>
      <p:sp>
        <p:nvSpPr>
          <p:cNvPr id="131" name="Google Shape;131;p29"/>
          <p:cNvSpPr txBox="1">
            <a:spLocks noGrp="1"/>
          </p:cNvSpPr>
          <p:nvPr>
            <p:ph type="body" idx="1"/>
          </p:nvPr>
        </p:nvSpPr>
        <p:spPr>
          <a:xfrm>
            <a:off x="4444250" y="1224250"/>
            <a:ext cx="4249500" cy="30597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ru" sz="2200">
                <a:solidFill>
                  <a:srgbClr val="000000"/>
                </a:solidFill>
                <a:latin typeface="Times New Roman"/>
                <a:ea typeface="Times New Roman"/>
                <a:cs typeface="Times New Roman"/>
                <a:sym typeface="Times New Roman"/>
              </a:rPr>
              <a:t>1. When do you think the Internet appeared?</a:t>
            </a:r>
            <a:endParaRPr sz="220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ru" sz="2200">
                <a:solidFill>
                  <a:srgbClr val="000000"/>
                </a:solidFill>
                <a:latin typeface="Times New Roman"/>
                <a:ea typeface="Times New Roman"/>
                <a:cs typeface="Times New Roman"/>
                <a:sym typeface="Times New Roman"/>
              </a:rPr>
              <a:t>2. How has the advent of the Internet changed our life?</a:t>
            </a:r>
            <a:endParaRPr sz="220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ru" sz="2200">
                <a:solidFill>
                  <a:srgbClr val="000000"/>
                </a:solidFill>
                <a:highlight>
                  <a:srgbClr val="FFFF00"/>
                </a:highlight>
                <a:latin typeface="Times New Roman"/>
                <a:ea typeface="Times New Roman"/>
                <a:cs typeface="Times New Roman"/>
                <a:sym typeface="Times New Roman"/>
              </a:rPr>
              <a:t>3. How can we get access to the Internet? </a:t>
            </a:r>
            <a:endParaRPr sz="2200">
              <a:solidFill>
                <a:srgbClr val="000000"/>
              </a:solidFill>
              <a:highlight>
                <a:srgbClr val="FFFF00"/>
              </a:highlight>
              <a:latin typeface="Times New Roman"/>
              <a:ea typeface="Times New Roman"/>
              <a:cs typeface="Times New Roman"/>
              <a:sym typeface="Times New Roman"/>
            </a:endParaRPr>
          </a:p>
          <a:p>
            <a:pPr marL="0" lvl="0" indent="0" algn="l" rtl="0">
              <a:spcBef>
                <a:spcPts val="1200"/>
              </a:spcBef>
              <a:spcAft>
                <a:spcPts val="1200"/>
              </a:spcAft>
              <a:buNone/>
            </a:pPr>
            <a:r>
              <a:rPr lang="ru" sz="2200">
                <a:solidFill>
                  <a:srgbClr val="000000"/>
                </a:solidFill>
                <a:highlight>
                  <a:srgbClr val="FFFF00"/>
                </a:highlight>
                <a:latin typeface="Times New Roman"/>
                <a:ea typeface="Times New Roman"/>
                <a:cs typeface="Times New Roman"/>
                <a:sym typeface="Times New Roman"/>
              </a:rPr>
              <a:t>4. What types of Internet connections do you know?</a:t>
            </a:r>
            <a:endParaRPr sz="2200">
              <a:highlight>
                <a:srgbClr val="FFFF00"/>
              </a:highlight>
            </a:endParaRPr>
          </a:p>
        </p:txBody>
      </p:sp>
      <p:pic>
        <p:nvPicPr>
          <p:cNvPr id="132" name="Google Shape;132;p29"/>
          <p:cNvPicPr preferRelativeResize="0"/>
          <p:nvPr/>
        </p:nvPicPr>
        <p:blipFill rotWithShape="1">
          <a:blip r:embed="rId3">
            <a:alphaModFix/>
          </a:blip>
          <a:srcRect r="16902"/>
          <a:stretch/>
        </p:blipFill>
        <p:spPr>
          <a:xfrm>
            <a:off x="0" y="1224225"/>
            <a:ext cx="4191001" cy="3059749"/>
          </a:xfrm>
          <a:prstGeom prst="rect">
            <a:avLst/>
          </a:prstGeom>
          <a:noFill/>
          <a:ln>
            <a:noFill/>
          </a:ln>
        </p:spPr>
      </p:pic>
      <p:sp>
        <p:nvSpPr>
          <p:cNvPr id="133" name="Google Shape;133;p29"/>
          <p:cNvSpPr txBox="1"/>
          <p:nvPr/>
        </p:nvSpPr>
        <p:spPr>
          <a:xfrm>
            <a:off x="1522350" y="4604025"/>
            <a:ext cx="425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solidFill>
                  <a:schemeClr val="lt2"/>
                </a:solidFill>
                <a:latin typeface="Source Sans Pro"/>
                <a:ea typeface="Source Sans Pro"/>
                <a:cs typeface="Source Sans Pro"/>
                <a:sym typeface="Source Sans Pro"/>
              </a:rPr>
              <a:t>STUDY BUDDY</a:t>
            </a:r>
            <a:endParaRPr sz="1800">
              <a:solidFill>
                <a:schemeClr val="lt2"/>
              </a:solidFill>
              <a:latin typeface="Source Sans Pro"/>
              <a:ea typeface="Source Sans Pro"/>
              <a:cs typeface="Source Sans Pro"/>
              <a:sym typeface="Source Sans Pro"/>
            </a:endParaRPr>
          </a:p>
        </p:txBody>
      </p:sp>
      <p:cxnSp>
        <p:nvCxnSpPr>
          <p:cNvPr id="134" name="Google Shape;134;p29"/>
          <p:cNvCxnSpPr/>
          <p:nvPr/>
        </p:nvCxnSpPr>
        <p:spPr>
          <a:xfrm>
            <a:off x="6416750" y="2455275"/>
            <a:ext cx="205800" cy="3810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0"/>
          <p:cNvSpPr txBox="1">
            <a:spLocks noGrp="1"/>
          </p:cNvSpPr>
          <p:nvPr>
            <p:ph type="title"/>
          </p:nvPr>
        </p:nvSpPr>
        <p:spPr>
          <a:xfrm>
            <a:off x="188250" y="1280300"/>
            <a:ext cx="2022300" cy="2083800"/>
          </a:xfrm>
          <a:prstGeom prst="rect">
            <a:avLst/>
          </a:prstGeom>
          <a:solidFill>
            <a:srgbClr val="EAD1DC"/>
          </a:solidFill>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990"/>
              <a:buFont typeface="Arial"/>
              <a:buNone/>
            </a:pPr>
            <a:r>
              <a:rPr lang="ru" sz="1900">
                <a:latin typeface="Times New Roman"/>
                <a:ea typeface="Times New Roman"/>
                <a:cs typeface="Times New Roman"/>
                <a:sym typeface="Times New Roman"/>
              </a:rPr>
              <a:t>Task 5. Watch a video on different types of Internet access at and fill in the gaps in the</a:t>
            </a:r>
            <a:endParaRPr sz="1900">
              <a:latin typeface="Times New Roman"/>
              <a:ea typeface="Times New Roman"/>
              <a:cs typeface="Times New Roman"/>
              <a:sym typeface="Times New Roman"/>
            </a:endParaRPr>
          </a:p>
          <a:p>
            <a:pPr marL="0" lvl="0" indent="0" algn="l" rtl="0">
              <a:spcBef>
                <a:spcPts val="0"/>
              </a:spcBef>
              <a:spcAft>
                <a:spcPts val="0"/>
              </a:spcAft>
              <a:buSzPts val="990"/>
              <a:buNone/>
            </a:pPr>
            <a:r>
              <a:rPr lang="ru" sz="1900">
                <a:latin typeface="Times New Roman"/>
                <a:ea typeface="Times New Roman"/>
                <a:cs typeface="Times New Roman"/>
                <a:sym typeface="Times New Roman"/>
              </a:rPr>
              <a:t>sentences below.</a:t>
            </a:r>
            <a:endParaRPr sz="1900">
              <a:latin typeface="Times New Roman"/>
              <a:ea typeface="Times New Roman"/>
              <a:cs typeface="Times New Roman"/>
              <a:sym typeface="Times New Roman"/>
            </a:endParaRPr>
          </a:p>
        </p:txBody>
      </p:sp>
      <p:sp>
        <p:nvSpPr>
          <p:cNvPr id="140" name="Google Shape;140;p30"/>
          <p:cNvSpPr txBox="1">
            <a:spLocks noGrp="1"/>
          </p:cNvSpPr>
          <p:nvPr>
            <p:ph type="body" idx="1"/>
          </p:nvPr>
        </p:nvSpPr>
        <p:spPr>
          <a:xfrm>
            <a:off x="2436700" y="0"/>
            <a:ext cx="6707400" cy="5143500"/>
          </a:xfrm>
          <a:prstGeom prst="rect">
            <a:avLst/>
          </a:prstGeom>
          <a:solidFill>
            <a:srgbClr val="D9EAD3"/>
          </a:solidFill>
        </p:spPr>
        <p:txBody>
          <a:bodyPr spcFirstLastPara="1" wrap="square" lIns="91425" tIns="91425" rIns="91425" bIns="91425" anchor="t" anchorCtr="0">
            <a:noAutofit/>
          </a:bodyPr>
          <a:lstStyle/>
          <a:p>
            <a:pPr marL="0" lvl="0" indent="0" algn="l" rtl="0">
              <a:lnSpc>
                <a:spcPct val="105000"/>
              </a:lnSpc>
              <a:spcBef>
                <a:spcPts val="0"/>
              </a:spcBef>
              <a:spcAft>
                <a:spcPts val="0"/>
              </a:spcAft>
              <a:buClr>
                <a:schemeClr val="dk2"/>
              </a:buClr>
              <a:buSzPts val="523"/>
              <a:buFont typeface="Arial"/>
              <a:buNone/>
            </a:pPr>
            <a:r>
              <a:rPr lang="ru" sz="1776">
                <a:solidFill>
                  <a:srgbClr val="000000"/>
                </a:solidFill>
                <a:latin typeface="Times New Roman"/>
                <a:ea typeface="Times New Roman"/>
                <a:cs typeface="Times New Roman"/>
                <a:sym typeface="Times New Roman"/>
              </a:rPr>
              <a:t>1. Cable Internet is a _________ access technology that uses a cable modem with an ______ coaxial cable.</a:t>
            </a:r>
            <a:endParaRPr sz="1776">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523"/>
              <a:buFont typeface="Arial"/>
              <a:buNone/>
            </a:pPr>
            <a:r>
              <a:rPr lang="ru" sz="1776">
                <a:solidFill>
                  <a:srgbClr val="000000"/>
                </a:solidFill>
                <a:latin typeface="Times New Roman"/>
                <a:ea typeface="Times New Roman"/>
                <a:cs typeface="Times New Roman"/>
                <a:sym typeface="Times New Roman"/>
              </a:rPr>
              <a:t>2. Internet Service Providers offer different packages that _________ in speed.</a:t>
            </a:r>
            <a:endParaRPr sz="1776">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523"/>
              <a:buFont typeface="Arial"/>
              <a:buNone/>
            </a:pPr>
            <a:r>
              <a:rPr lang="ru" sz="1776">
                <a:solidFill>
                  <a:srgbClr val="000000"/>
                </a:solidFill>
                <a:latin typeface="Times New Roman"/>
                <a:ea typeface="Times New Roman"/>
                <a:cs typeface="Times New Roman"/>
                <a:sym typeface="Times New Roman"/>
              </a:rPr>
              <a:t>3. A modem with a Wi-Fi router combo is often referred to as a _________.</a:t>
            </a:r>
            <a:endParaRPr sz="1776">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523"/>
              <a:buFont typeface="Arial"/>
              <a:buNone/>
            </a:pPr>
            <a:r>
              <a:rPr lang="ru" sz="1776">
                <a:solidFill>
                  <a:srgbClr val="000000"/>
                </a:solidFill>
                <a:latin typeface="Times New Roman"/>
                <a:ea typeface="Times New Roman"/>
                <a:cs typeface="Times New Roman"/>
                <a:sym typeface="Times New Roman"/>
              </a:rPr>
              <a:t>4. The _______ of the cable Internet is that you have to share a pool of bandwidth with your neighbors.</a:t>
            </a:r>
            <a:endParaRPr sz="1776">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523"/>
              <a:buFont typeface="Arial"/>
              <a:buNone/>
            </a:pPr>
            <a:r>
              <a:rPr lang="ru" sz="1776">
                <a:solidFill>
                  <a:srgbClr val="000000"/>
                </a:solidFill>
                <a:latin typeface="Times New Roman"/>
                <a:ea typeface="Times New Roman"/>
                <a:cs typeface="Times New Roman"/>
                <a:sym typeface="Times New Roman"/>
              </a:rPr>
              <a:t>5. One shouldn’t _______ DSL with the older and slower _______ _______which also uses phone lines.</a:t>
            </a:r>
            <a:endParaRPr sz="1776">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523"/>
              <a:buFont typeface="Arial"/>
              <a:buNone/>
            </a:pPr>
            <a:r>
              <a:rPr lang="ru" sz="1776">
                <a:solidFill>
                  <a:srgbClr val="000000"/>
                </a:solidFill>
                <a:latin typeface="Times New Roman"/>
                <a:ea typeface="Times New Roman"/>
                <a:cs typeface="Times New Roman"/>
                <a:sym typeface="Times New Roman"/>
              </a:rPr>
              <a:t>6. Everyone using DSL has their own _________ connection, so you don’t have to share bandwidth with your neighborhood.</a:t>
            </a:r>
            <a:endParaRPr sz="1776">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523"/>
              <a:buFont typeface="Arial"/>
              <a:buNone/>
            </a:pPr>
            <a:r>
              <a:rPr lang="ru" sz="1776">
                <a:solidFill>
                  <a:srgbClr val="000000"/>
                </a:solidFill>
                <a:latin typeface="Times New Roman"/>
                <a:ea typeface="Times New Roman"/>
                <a:cs typeface="Times New Roman"/>
                <a:sym typeface="Times New Roman"/>
              </a:rPr>
              <a:t>7. The three types of DSL connections mentioned in the video are ADSL, _______ and ________.</a:t>
            </a:r>
            <a:endParaRPr sz="1776">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2"/>
              </a:buClr>
              <a:buSzPts val="523"/>
              <a:buFont typeface="Arial"/>
              <a:buNone/>
            </a:pPr>
            <a:r>
              <a:rPr lang="ru" sz="1776">
                <a:solidFill>
                  <a:srgbClr val="000000"/>
                </a:solidFill>
                <a:latin typeface="Times New Roman"/>
                <a:ea typeface="Times New Roman"/>
                <a:cs typeface="Times New Roman"/>
                <a:sym typeface="Times New Roman"/>
              </a:rPr>
              <a:t>8. Fiber-optic cable is used as the _________ of the Internet.</a:t>
            </a:r>
            <a:endParaRPr sz="1776">
              <a:solidFill>
                <a:srgbClr val="000000"/>
              </a:solidFill>
              <a:latin typeface="Times New Roman"/>
              <a:ea typeface="Times New Roman"/>
              <a:cs typeface="Times New Roman"/>
              <a:sym typeface="Times New Roman"/>
            </a:endParaRPr>
          </a:p>
          <a:p>
            <a:pPr marL="0" lvl="0" indent="0" algn="l" rtl="0">
              <a:lnSpc>
                <a:spcPct val="105000"/>
              </a:lnSpc>
              <a:spcBef>
                <a:spcPts val="0"/>
              </a:spcBef>
              <a:spcAft>
                <a:spcPts val="0"/>
              </a:spcAft>
              <a:buSzPts val="523"/>
              <a:buNone/>
            </a:pPr>
            <a:r>
              <a:rPr lang="ru" sz="1776">
                <a:solidFill>
                  <a:srgbClr val="000000"/>
                </a:solidFill>
                <a:latin typeface="Times New Roman"/>
                <a:ea typeface="Times New Roman"/>
                <a:cs typeface="Times New Roman"/>
                <a:sym typeface="Times New Roman"/>
              </a:rPr>
              <a:t>9. Signals in a copper cable can be affected by _________ _________ which can weaken the signal.</a:t>
            </a:r>
            <a:endParaRPr sz="1255">
              <a:solidFill>
                <a:srgbClr val="000000"/>
              </a:solidFill>
              <a:latin typeface="Times New Roman"/>
              <a:ea typeface="Times New Roman"/>
              <a:cs typeface="Times New Roman"/>
              <a:sym typeface="Times New Roman"/>
            </a:endParaRPr>
          </a:p>
        </p:txBody>
      </p:sp>
      <p:sp>
        <p:nvSpPr>
          <p:cNvPr id="141" name="Google Shape;141;p30"/>
          <p:cNvSpPr txBox="1"/>
          <p:nvPr/>
        </p:nvSpPr>
        <p:spPr>
          <a:xfrm>
            <a:off x="64650" y="4191900"/>
            <a:ext cx="2269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900" b="1">
                <a:solidFill>
                  <a:schemeClr val="dk2"/>
                </a:solidFill>
                <a:latin typeface="Times New Roman"/>
                <a:ea typeface="Times New Roman"/>
                <a:cs typeface="Times New Roman"/>
                <a:sym typeface="Times New Roman"/>
              </a:rPr>
              <a:t>https://www.youtube.com/watch?v=qQYiwmamq38</a:t>
            </a:r>
            <a:endParaRPr sz="900">
              <a:latin typeface="Times New Roman"/>
              <a:ea typeface="Times New Roman"/>
              <a:cs typeface="Times New Roman"/>
              <a:sym typeface="Times New Roman"/>
            </a:endParaRPr>
          </a:p>
        </p:txBody>
      </p:sp>
      <p:sp>
        <p:nvSpPr>
          <p:cNvPr id="142" name="Google Shape;142;p30"/>
          <p:cNvSpPr/>
          <p:nvPr/>
        </p:nvSpPr>
        <p:spPr>
          <a:xfrm>
            <a:off x="9265400" y="843575"/>
            <a:ext cx="2725500" cy="26523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ru" sz="1500">
                <a:latin typeface="Source Sans Pro"/>
                <a:ea typeface="Source Sans Pro"/>
                <a:cs typeface="Source Sans Pro"/>
                <a:sym typeface="Source Sans Pro"/>
              </a:rPr>
              <a:t>1. high-speed; attached</a:t>
            </a:r>
            <a:endParaRPr sz="15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500">
                <a:latin typeface="Source Sans Pro"/>
                <a:ea typeface="Source Sans Pro"/>
                <a:cs typeface="Source Sans Pro"/>
                <a:sym typeface="Source Sans Pro"/>
              </a:rPr>
              <a:t>2. vary</a:t>
            </a:r>
            <a:endParaRPr sz="15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500">
                <a:latin typeface="Source Sans Pro"/>
                <a:ea typeface="Source Sans Pro"/>
                <a:cs typeface="Source Sans Pro"/>
                <a:sym typeface="Source Sans Pro"/>
              </a:rPr>
              <a:t>3. gateway</a:t>
            </a:r>
            <a:endParaRPr sz="15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500">
                <a:latin typeface="Source Sans Pro"/>
                <a:ea typeface="Source Sans Pro"/>
                <a:cs typeface="Source Sans Pro"/>
                <a:sym typeface="Source Sans Pro"/>
              </a:rPr>
              <a:t>4. downside</a:t>
            </a:r>
            <a:endParaRPr sz="15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500">
                <a:latin typeface="Source Sans Pro"/>
                <a:ea typeface="Source Sans Pro"/>
                <a:cs typeface="Source Sans Pro"/>
                <a:sym typeface="Source Sans Pro"/>
              </a:rPr>
              <a:t>5. confuse; dial-up connection</a:t>
            </a:r>
            <a:endParaRPr sz="15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500">
                <a:latin typeface="Source Sans Pro"/>
                <a:ea typeface="Source Sans Pro"/>
                <a:cs typeface="Source Sans Pro"/>
                <a:sym typeface="Source Sans Pro"/>
              </a:rPr>
              <a:t>6. dedicated</a:t>
            </a:r>
            <a:endParaRPr sz="15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500">
                <a:latin typeface="Source Sans Pro"/>
                <a:ea typeface="Source Sans Pro"/>
                <a:cs typeface="Source Sans Pro"/>
                <a:sym typeface="Source Sans Pro"/>
              </a:rPr>
              <a:t>7. SDSL; VDSL</a:t>
            </a:r>
            <a:endParaRPr sz="15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500">
                <a:latin typeface="Source Sans Pro"/>
                <a:ea typeface="Source Sans Pro"/>
                <a:cs typeface="Source Sans Pro"/>
                <a:sym typeface="Source Sans Pro"/>
              </a:rPr>
              <a:t>8. backbone</a:t>
            </a:r>
            <a:endParaRPr sz="1500">
              <a:latin typeface="Source Sans Pro"/>
              <a:ea typeface="Source Sans Pro"/>
              <a:cs typeface="Source Sans Pro"/>
              <a:sym typeface="Source Sans Pro"/>
            </a:endParaRPr>
          </a:p>
          <a:p>
            <a:pPr marL="0" lvl="0" indent="0" algn="ctr" rtl="0">
              <a:spcBef>
                <a:spcPts val="0"/>
              </a:spcBef>
              <a:spcAft>
                <a:spcPts val="0"/>
              </a:spcAft>
              <a:buClr>
                <a:schemeClr val="dk2"/>
              </a:buClr>
              <a:buSzPts val="1100"/>
              <a:buFont typeface="Arial"/>
              <a:buNone/>
            </a:pPr>
            <a:r>
              <a:rPr lang="ru" sz="1500">
                <a:latin typeface="Source Sans Pro"/>
                <a:ea typeface="Source Sans Pro"/>
                <a:cs typeface="Source Sans Pro"/>
                <a:sym typeface="Source Sans Pro"/>
              </a:rPr>
              <a:t>9. electromagnetic interference</a:t>
            </a:r>
            <a:endParaRPr sz="1500">
              <a:latin typeface="Source Sans Pro"/>
              <a:ea typeface="Source Sans Pro"/>
              <a:cs typeface="Source Sans Pro"/>
              <a:sym typeface="Source Sans Pro"/>
            </a:endParaRPr>
          </a:p>
        </p:txBody>
      </p:sp>
      <p:pic>
        <p:nvPicPr>
          <p:cNvPr id="143" name="Google Shape;143;p30"/>
          <p:cNvPicPr preferRelativeResize="0"/>
          <p:nvPr/>
        </p:nvPicPr>
        <p:blipFill>
          <a:blip r:embed="rId3">
            <a:alphaModFix/>
          </a:blip>
          <a:stretch>
            <a:fillRect/>
          </a:stretch>
        </p:blipFill>
        <p:spPr>
          <a:xfrm>
            <a:off x="9814488" y="3439700"/>
            <a:ext cx="2176413" cy="2083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1"/>
          <p:cNvSpPr txBox="1">
            <a:spLocks noGrp="1"/>
          </p:cNvSpPr>
          <p:nvPr>
            <p:ph type="title"/>
          </p:nvPr>
        </p:nvSpPr>
        <p:spPr>
          <a:xfrm>
            <a:off x="893900" y="1230600"/>
            <a:ext cx="3698700" cy="3000600"/>
          </a:xfrm>
          <a:prstGeom prst="rect">
            <a:avLst/>
          </a:prstGeom>
          <a:solidFill>
            <a:srgbClr val="A4C2F4"/>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latin typeface="Times New Roman"/>
                <a:ea typeface="Times New Roman"/>
                <a:cs typeface="Times New Roman"/>
                <a:sym typeface="Times New Roman"/>
              </a:rPr>
              <a:t>Read the text and find key information about DSL, Cable Internet, Fiber-optic Internet and Wireless connection. </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Follow the link.</a:t>
            </a:r>
            <a:endParaRPr>
              <a:latin typeface="Times New Roman"/>
              <a:ea typeface="Times New Roman"/>
              <a:cs typeface="Times New Roman"/>
              <a:sym typeface="Times New Roman"/>
            </a:endParaRPr>
          </a:p>
        </p:txBody>
      </p:sp>
      <p:sp>
        <p:nvSpPr>
          <p:cNvPr id="149" name="Google Shape;149;p31"/>
          <p:cNvSpPr txBox="1"/>
          <p:nvPr/>
        </p:nvSpPr>
        <p:spPr>
          <a:xfrm>
            <a:off x="893900" y="4231200"/>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200"/>
              <a:t>https://docs.google.com/spreadsheets/d/175jk6VXJKr9upU94cl94tozoV06pIKmGRe47vrh_FP8/edit#gid=0</a:t>
            </a:r>
            <a:endParaRPr sz="1200"/>
          </a:p>
        </p:txBody>
      </p:sp>
      <p:sp>
        <p:nvSpPr>
          <p:cNvPr id="150" name="Google Shape;150;p31"/>
          <p:cNvSpPr txBox="1">
            <a:spLocks noGrp="1"/>
          </p:cNvSpPr>
          <p:nvPr>
            <p:ph type="title"/>
          </p:nvPr>
        </p:nvSpPr>
        <p:spPr>
          <a:xfrm>
            <a:off x="893900" y="10197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latin typeface="Times New Roman"/>
                <a:ea typeface="Times New Roman"/>
                <a:cs typeface="Times New Roman"/>
                <a:sym typeface="Times New Roman"/>
              </a:rPr>
              <a:t>TEXT A. How to get access to the Internet</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pic>
        <p:nvPicPr>
          <p:cNvPr id="151" name="Google Shape;151;p31"/>
          <p:cNvPicPr preferRelativeResize="0"/>
          <p:nvPr/>
        </p:nvPicPr>
        <p:blipFill>
          <a:blip r:embed="rId3">
            <a:alphaModFix/>
          </a:blip>
          <a:stretch>
            <a:fillRect/>
          </a:stretch>
        </p:blipFill>
        <p:spPr>
          <a:xfrm>
            <a:off x="4801424" y="881501"/>
            <a:ext cx="3698800" cy="3698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2"/>
          <p:cNvSpPr txBox="1">
            <a:spLocks noGrp="1"/>
          </p:cNvSpPr>
          <p:nvPr>
            <p:ph type="body" idx="1"/>
          </p:nvPr>
        </p:nvSpPr>
        <p:spPr>
          <a:xfrm>
            <a:off x="25" y="0"/>
            <a:ext cx="9144000" cy="5143500"/>
          </a:xfrm>
          <a:prstGeom prst="rect">
            <a:avLst/>
          </a:prstGeom>
          <a:solidFill>
            <a:srgbClr val="FCE5CD"/>
          </a:solidFill>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52"/>
              <a:buNone/>
            </a:pPr>
            <a:r>
              <a:rPr lang="ru" sz="1700" b="1">
                <a:solidFill>
                  <a:schemeClr val="dk2"/>
                </a:solidFill>
                <a:latin typeface="Times New Roman"/>
                <a:ea typeface="Times New Roman"/>
                <a:cs typeface="Times New Roman"/>
                <a:sym typeface="Times New Roman"/>
              </a:rPr>
              <a:t>DSL</a:t>
            </a:r>
            <a:endParaRPr sz="1700" b="1">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852"/>
              <a:buNone/>
            </a:pPr>
            <a:r>
              <a:rPr lang="ru" sz="1700">
                <a:solidFill>
                  <a:srgbClr val="000000"/>
                </a:solidFill>
                <a:latin typeface="Times New Roman"/>
                <a:ea typeface="Times New Roman"/>
                <a:cs typeface="Times New Roman"/>
                <a:sym typeface="Times New Roman"/>
              </a:rPr>
              <a:t>Digital Subscriber Line (DSL) is a high-speed Internet connection, which utilizes the standard telephone lines, but allows digital signals to be carried rather than analogue. </a:t>
            </a:r>
            <a:endParaRPr sz="17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852"/>
              <a:buNone/>
            </a:pPr>
            <a:r>
              <a:rPr lang="ru" sz="1700">
                <a:solidFill>
                  <a:srgbClr val="000000"/>
                </a:solidFill>
                <a:latin typeface="Times New Roman"/>
                <a:ea typeface="Times New Roman"/>
                <a:cs typeface="Times New Roman"/>
                <a:sym typeface="Times New Roman"/>
              </a:rPr>
              <a:t>It allows the full bandwidth of the copper twisted-pair telephone cabling to be utilized. </a:t>
            </a:r>
            <a:endParaRPr sz="17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852"/>
              <a:buNone/>
            </a:pPr>
            <a:r>
              <a:rPr lang="ru" sz="1700">
                <a:solidFill>
                  <a:srgbClr val="000000"/>
                </a:solidFill>
                <a:latin typeface="Times New Roman"/>
                <a:ea typeface="Times New Roman"/>
                <a:cs typeface="Times New Roman"/>
                <a:sym typeface="Times New Roman"/>
              </a:rPr>
              <a:t>The DSL signal is pulled out from the phone line as it enters the premises and is wired separately to a DSL modem. </a:t>
            </a:r>
            <a:endParaRPr sz="17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2"/>
              </a:buClr>
              <a:buSzPts val="852"/>
              <a:buFont typeface="Arial"/>
              <a:buNone/>
            </a:pPr>
            <a:r>
              <a:rPr lang="ru" sz="1700">
                <a:solidFill>
                  <a:srgbClr val="000000"/>
                </a:solidFill>
                <a:latin typeface="Times New Roman"/>
                <a:ea typeface="Times New Roman"/>
                <a:cs typeface="Times New Roman"/>
                <a:sym typeface="Times New Roman"/>
              </a:rPr>
              <a:t>DSL service can be delivered simultaneously with wired telephone service through the same telephone line since DSL uses higher frequency bands for data transmission.</a:t>
            </a:r>
            <a:endParaRPr sz="17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852"/>
              <a:buNone/>
            </a:pPr>
            <a:r>
              <a:rPr lang="ru" sz="1700">
                <a:solidFill>
                  <a:srgbClr val="000000"/>
                </a:solidFill>
                <a:latin typeface="Times New Roman"/>
                <a:ea typeface="Times New Roman"/>
                <a:cs typeface="Times New Roman"/>
                <a:sym typeface="Times New Roman"/>
              </a:rPr>
              <a:t>The most commonly installed DSL technology for Internet access is ADSL (Asymmetric Digital Subscriber Line). </a:t>
            </a:r>
            <a:endParaRPr sz="17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852"/>
              <a:buNone/>
            </a:pPr>
            <a:r>
              <a:rPr lang="ru" sz="1700">
                <a:solidFill>
                  <a:srgbClr val="000000"/>
                </a:solidFill>
                <a:latin typeface="Times New Roman"/>
                <a:ea typeface="Times New Roman"/>
                <a:cs typeface="Times New Roman"/>
                <a:sym typeface="Times New Roman"/>
              </a:rPr>
              <a:t>It is asymmetric because the download speed is faster than upload speed. </a:t>
            </a:r>
            <a:endParaRPr sz="17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2"/>
              </a:buClr>
              <a:buSzPts val="852"/>
              <a:buFont typeface="Arial"/>
              <a:buNone/>
            </a:pPr>
            <a:r>
              <a:rPr lang="ru" sz="1700">
                <a:solidFill>
                  <a:srgbClr val="000000"/>
                </a:solidFill>
                <a:latin typeface="Times New Roman"/>
                <a:ea typeface="Times New Roman"/>
                <a:cs typeface="Times New Roman"/>
                <a:sym typeface="Times New Roman"/>
              </a:rPr>
              <a:t>DSL-based services are a low-cost option when compared to other solutions offering similar bandwidth, so they can be made available to customers at extremely competitive prices.</a:t>
            </a:r>
            <a:endParaRPr sz="17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852"/>
              <a:buNone/>
            </a:pPr>
            <a:r>
              <a:rPr lang="ru" sz="1700">
                <a:solidFill>
                  <a:srgbClr val="000000"/>
                </a:solidFill>
                <a:latin typeface="Times New Roman"/>
                <a:ea typeface="Times New Roman"/>
                <a:cs typeface="Times New Roman"/>
                <a:sym typeface="Times New Roman"/>
              </a:rPr>
              <a:t>Although DSL makes use of telephone cabling, it should not be confused with the dial-up connection of yesteryear. </a:t>
            </a:r>
            <a:endParaRPr sz="17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852"/>
              <a:buNone/>
            </a:pPr>
            <a:r>
              <a:rPr lang="ru" sz="1700">
                <a:solidFill>
                  <a:srgbClr val="000000"/>
                </a:solidFill>
                <a:highlight>
                  <a:srgbClr val="00FF00"/>
                </a:highlight>
                <a:latin typeface="Times New Roman"/>
                <a:ea typeface="Times New Roman"/>
                <a:cs typeface="Times New Roman"/>
                <a:sym typeface="Times New Roman"/>
              </a:rPr>
              <a:t>A dial-up connection</a:t>
            </a:r>
            <a:r>
              <a:rPr lang="ru" sz="1700">
                <a:solidFill>
                  <a:srgbClr val="000000"/>
                </a:solidFill>
                <a:latin typeface="Times New Roman"/>
                <a:ea typeface="Times New Roman"/>
                <a:cs typeface="Times New Roman"/>
                <a:sym typeface="Times New Roman"/>
              </a:rPr>
              <a:t> to the Internet was set up by dialing a phone number, hence the name. </a:t>
            </a:r>
            <a:endParaRPr sz="17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2"/>
              </a:buClr>
              <a:buSzPts val="852"/>
              <a:buFont typeface="Arial"/>
              <a:buNone/>
            </a:pPr>
            <a:r>
              <a:rPr lang="ru" sz="1700">
                <a:solidFill>
                  <a:srgbClr val="000000"/>
                </a:solidFill>
                <a:latin typeface="Times New Roman"/>
                <a:ea typeface="Times New Roman"/>
                <a:cs typeface="Times New Roman"/>
                <a:sym typeface="Times New Roman"/>
              </a:rPr>
              <a:t>Since the same frequency is used to carry voice and data signals over the copper telephone wire, only one service could be provided at a time and it was impossible to use the phone to make calls and browse the Internet at the same time.</a:t>
            </a:r>
            <a:endParaRPr sz="1700">
              <a:solidFill>
                <a:srgbClr val="000000"/>
              </a:solidFill>
              <a:latin typeface="Times New Roman"/>
              <a:ea typeface="Times New Roman"/>
              <a:cs typeface="Times New Roman"/>
              <a:sym typeface="Times New Roman"/>
            </a:endParaRPr>
          </a:p>
          <a:p>
            <a:pPr marL="0" lvl="0" indent="0" algn="l" rtl="0">
              <a:lnSpc>
                <a:spcPct val="80000"/>
              </a:lnSpc>
              <a:spcBef>
                <a:spcPts val="0"/>
              </a:spcBef>
              <a:spcAft>
                <a:spcPts val="0"/>
              </a:spcAft>
              <a:buSzPts val="852"/>
              <a:buNone/>
            </a:pPr>
            <a:endParaRPr sz="1395">
              <a:solidFill>
                <a:srgbClr val="000000"/>
              </a:solidFill>
              <a:latin typeface="Times New Roman"/>
              <a:ea typeface="Times New Roman"/>
              <a:cs typeface="Times New Roman"/>
              <a:sym typeface="Times New Roman"/>
            </a:endParaRPr>
          </a:p>
        </p:txBody>
      </p:sp>
      <p:pic>
        <p:nvPicPr>
          <p:cNvPr id="157" name="Google Shape;157;p32"/>
          <p:cNvPicPr preferRelativeResize="0"/>
          <p:nvPr/>
        </p:nvPicPr>
        <p:blipFill>
          <a:blip r:embed="rId3">
            <a:alphaModFix/>
          </a:blip>
          <a:stretch>
            <a:fillRect/>
          </a:stretch>
        </p:blipFill>
        <p:spPr>
          <a:xfrm>
            <a:off x="-3603604" y="0"/>
            <a:ext cx="3457050" cy="2811825"/>
          </a:xfrm>
          <a:prstGeom prst="rect">
            <a:avLst/>
          </a:prstGeom>
          <a:noFill/>
          <a:ln w="28575" cap="flat" cmpd="sng">
            <a:solidFill>
              <a:srgbClr val="00FF00"/>
            </a:solidFill>
            <a:prstDash val="solid"/>
            <a:round/>
            <a:headEnd type="none" w="sm" len="sm"/>
            <a:tailEnd type="none" w="sm" len="sm"/>
          </a:ln>
        </p:spPr>
      </p:pic>
      <p:pic>
        <p:nvPicPr>
          <p:cNvPr id="158" name="Google Shape;158;p32"/>
          <p:cNvPicPr preferRelativeResize="0"/>
          <p:nvPr/>
        </p:nvPicPr>
        <p:blipFill>
          <a:blip r:embed="rId4">
            <a:alphaModFix/>
          </a:blip>
          <a:stretch>
            <a:fillRect/>
          </a:stretch>
        </p:blipFill>
        <p:spPr>
          <a:xfrm>
            <a:off x="-3565212" y="2983019"/>
            <a:ext cx="3380275" cy="1991600"/>
          </a:xfrm>
          <a:prstGeom prst="rect">
            <a:avLst/>
          </a:prstGeom>
          <a:noFill/>
          <a:ln w="38100" cap="flat" cmpd="sng">
            <a:solidFill>
              <a:srgbClr val="00FF00"/>
            </a:solidFill>
            <a:prstDash val="solid"/>
            <a:round/>
            <a:headEnd type="none" w="sm" len="sm"/>
            <a:tailEnd type="none" w="sm" len="sm"/>
          </a:ln>
        </p:spPr>
      </p:pic>
      <p:sp>
        <p:nvSpPr>
          <p:cNvPr id="159" name="Google Shape;159;p32"/>
          <p:cNvSpPr txBox="1"/>
          <p:nvPr/>
        </p:nvSpPr>
        <p:spPr>
          <a:xfrm>
            <a:off x="6564950" y="5421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b="1">
                <a:solidFill>
                  <a:schemeClr val="dk2"/>
                </a:solidFill>
                <a:highlight>
                  <a:srgbClr val="FFFF00"/>
                </a:highlight>
              </a:rPr>
              <a:t>/ˈæn.ə.lɒɡ/</a:t>
            </a:r>
            <a:endParaRPr b="1">
              <a:solidFill>
                <a:schemeClr val="dk2"/>
              </a:solidFill>
              <a:highlight>
                <a:srgbClr val="FFFF00"/>
              </a:highlight>
            </a:endParaRPr>
          </a:p>
        </p:txBody>
      </p:sp>
      <p:sp>
        <p:nvSpPr>
          <p:cNvPr id="160" name="Google Shape;160;p32"/>
          <p:cNvSpPr txBox="1"/>
          <p:nvPr/>
        </p:nvSpPr>
        <p:spPr>
          <a:xfrm>
            <a:off x="7561375" y="8206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b="1">
                <a:highlight>
                  <a:srgbClr val="FFFF00"/>
                </a:highlight>
              </a:rPr>
              <a:t>/ˈjuː.təl.aɪz/</a:t>
            </a:r>
            <a:endParaRPr b="1">
              <a:highlight>
                <a:srgbClr val="FFFF00"/>
              </a:highlight>
            </a:endParaRPr>
          </a:p>
        </p:txBody>
      </p:sp>
      <p:sp>
        <p:nvSpPr>
          <p:cNvPr id="161" name="Google Shape;161;p32"/>
          <p:cNvSpPr txBox="1"/>
          <p:nvPr/>
        </p:nvSpPr>
        <p:spPr>
          <a:xfrm>
            <a:off x="8660425" y="8206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highlight>
                  <a:srgbClr val="00FFFF"/>
                </a:highlight>
              </a:rPr>
              <a:t>= used</a:t>
            </a:r>
            <a:endParaRPr>
              <a:highlight>
                <a:srgbClr val="00FFFF"/>
              </a:highlight>
            </a:endParaRPr>
          </a:p>
        </p:txBody>
      </p:sp>
      <p:sp>
        <p:nvSpPr>
          <p:cNvPr id="162" name="Google Shape;162;p32"/>
          <p:cNvSpPr txBox="1"/>
          <p:nvPr/>
        </p:nvSpPr>
        <p:spPr>
          <a:xfrm>
            <a:off x="114325" y="0"/>
            <a:ext cx="4312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solidFill>
                  <a:schemeClr val="lt2"/>
                </a:solidFill>
                <a:latin typeface="Source Sans Pro"/>
                <a:ea typeface="Source Sans Pro"/>
                <a:cs typeface="Source Sans Pro"/>
                <a:sym typeface="Source Sans Pro"/>
              </a:rPr>
              <a:t>A</a:t>
            </a:r>
            <a:endParaRPr sz="1800">
              <a:solidFill>
                <a:schemeClr val="lt2"/>
              </a:solidFill>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3"/>
          <p:cNvSpPr txBox="1">
            <a:spLocks noGrp="1"/>
          </p:cNvSpPr>
          <p:nvPr>
            <p:ph type="title"/>
          </p:nvPr>
        </p:nvSpPr>
        <p:spPr>
          <a:xfrm>
            <a:off x="0" y="0"/>
            <a:ext cx="9144000" cy="5143500"/>
          </a:xfrm>
          <a:prstGeom prst="rect">
            <a:avLst/>
          </a:prstGeom>
          <a:solidFill>
            <a:srgbClr val="B6D7A8"/>
          </a:solidFill>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ru" sz="1800">
                <a:latin typeface="Times New Roman"/>
                <a:ea typeface="Times New Roman"/>
                <a:cs typeface="Times New Roman"/>
                <a:sym typeface="Times New Roman"/>
              </a:rPr>
              <a:t>Cable Internet</a:t>
            </a:r>
            <a:endParaRPr sz="1800">
              <a:latin typeface="Times New Roman"/>
              <a:ea typeface="Times New Roman"/>
              <a:cs typeface="Times New Roman"/>
              <a:sym typeface="Times New Roman"/>
            </a:endParaRPr>
          </a:p>
          <a:p>
            <a:pPr marL="0" lvl="0" indent="0" algn="l" rtl="0">
              <a:spcBef>
                <a:spcPts val="0"/>
              </a:spcBef>
              <a:spcAft>
                <a:spcPts val="0"/>
              </a:spcAft>
              <a:buClr>
                <a:schemeClr val="dk2"/>
              </a:buClr>
              <a:buSzPts val="1100"/>
              <a:buFont typeface="Arial"/>
              <a:buNone/>
            </a:pPr>
            <a:r>
              <a:rPr lang="ru" sz="1800" b="0">
                <a:latin typeface="Times New Roman"/>
                <a:ea typeface="Times New Roman"/>
                <a:cs typeface="Times New Roman"/>
                <a:sym typeface="Times New Roman"/>
              </a:rPr>
              <a:t>Cable Internet is a form of broadband Internet access that uses the infrastructure</a:t>
            </a:r>
            <a:endParaRPr sz="1800" b="0">
              <a:latin typeface="Times New Roman"/>
              <a:ea typeface="Times New Roman"/>
              <a:cs typeface="Times New Roman"/>
              <a:sym typeface="Times New Roman"/>
            </a:endParaRPr>
          </a:p>
          <a:p>
            <a:pPr marL="0" lvl="0" indent="0" algn="l" rtl="0">
              <a:spcBef>
                <a:spcPts val="0"/>
              </a:spcBef>
              <a:spcAft>
                <a:spcPts val="0"/>
              </a:spcAft>
              <a:buNone/>
            </a:pPr>
            <a:r>
              <a:rPr lang="ru" sz="1800" b="0">
                <a:latin typeface="Times New Roman"/>
                <a:ea typeface="Times New Roman"/>
                <a:cs typeface="Times New Roman"/>
                <a:sym typeface="Times New Roman"/>
              </a:rPr>
              <a:t>of cable TV networks to provide Internet services. </a:t>
            </a:r>
            <a:endParaRPr sz="1800" b="0">
              <a:latin typeface="Times New Roman"/>
              <a:ea typeface="Times New Roman"/>
              <a:cs typeface="Times New Roman"/>
              <a:sym typeface="Times New Roman"/>
            </a:endParaRPr>
          </a:p>
          <a:p>
            <a:pPr marL="0" lvl="0" indent="0" algn="l" rtl="0">
              <a:spcBef>
                <a:spcPts val="0"/>
              </a:spcBef>
              <a:spcAft>
                <a:spcPts val="0"/>
              </a:spcAft>
              <a:buNone/>
            </a:pPr>
            <a:r>
              <a:rPr lang="ru" sz="1800" b="0">
                <a:latin typeface="Times New Roman"/>
                <a:ea typeface="Times New Roman"/>
                <a:cs typeface="Times New Roman"/>
                <a:sym typeface="Times New Roman"/>
              </a:rPr>
              <a:t>It is integrated into the cable television infrastructure analogously to DSL, which uses the existing telephone network. </a:t>
            </a:r>
            <a:endParaRPr sz="1800" b="0">
              <a:latin typeface="Times New Roman"/>
              <a:ea typeface="Times New Roman"/>
              <a:cs typeface="Times New Roman"/>
              <a:sym typeface="Times New Roman"/>
            </a:endParaRPr>
          </a:p>
          <a:p>
            <a:pPr marL="0" lvl="0" indent="0" algn="l" rtl="0">
              <a:spcBef>
                <a:spcPts val="0"/>
              </a:spcBef>
              <a:spcAft>
                <a:spcPts val="0"/>
              </a:spcAft>
              <a:buClr>
                <a:schemeClr val="dk2"/>
              </a:buClr>
              <a:buSzPts val="1100"/>
              <a:buFont typeface="Arial"/>
              <a:buNone/>
            </a:pPr>
            <a:r>
              <a:rPr lang="ru" sz="1800" b="0">
                <a:latin typeface="Times New Roman"/>
                <a:ea typeface="Times New Roman"/>
                <a:cs typeface="Times New Roman"/>
                <a:sym typeface="Times New Roman"/>
              </a:rPr>
              <a:t>Since TV itself takes up only a small portion of the cable’s bandwidth, it leaves room for Internet access to be provided through the same network.</a:t>
            </a:r>
            <a:endParaRPr sz="1800" b="0">
              <a:latin typeface="Times New Roman"/>
              <a:ea typeface="Times New Roman"/>
              <a:cs typeface="Times New Roman"/>
              <a:sym typeface="Times New Roman"/>
            </a:endParaRPr>
          </a:p>
          <a:p>
            <a:pPr marL="0" lvl="0" indent="0" algn="l" rtl="0">
              <a:spcBef>
                <a:spcPts val="0"/>
              </a:spcBef>
              <a:spcAft>
                <a:spcPts val="0"/>
              </a:spcAft>
              <a:buNone/>
            </a:pPr>
            <a:r>
              <a:rPr lang="ru" sz="1800" b="0">
                <a:latin typeface="Times New Roman"/>
                <a:ea typeface="Times New Roman"/>
                <a:cs typeface="Times New Roman"/>
                <a:sym typeface="Times New Roman"/>
              </a:rPr>
              <a:t>First, your Internet Service Provider sends a data signal through the </a:t>
            </a:r>
            <a:r>
              <a:rPr lang="ru" sz="1800" b="0">
                <a:highlight>
                  <a:srgbClr val="FF9900"/>
                </a:highlight>
                <a:latin typeface="Times New Roman"/>
                <a:ea typeface="Times New Roman"/>
                <a:cs typeface="Times New Roman"/>
                <a:sym typeface="Times New Roman"/>
              </a:rPr>
              <a:t>coaxial cable</a:t>
            </a:r>
            <a:r>
              <a:rPr lang="ru" sz="1800" b="0">
                <a:latin typeface="Times New Roman"/>
                <a:ea typeface="Times New Roman"/>
                <a:cs typeface="Times New Roman"/>
                <a:sym typeface="Times New Roman"/>
              </a:rPr>
              <a:t> into your home — specifically, to a cable modem. </a:t>
            </a:r>
            <a:endParaRPr sz="1800" b="0">
              <a:latin typeface="Times New Roman"/>
              <a:ea typeface="Times New Roman"/>
              <a:cs typeface="Times New Roman"/>
              <a:sym typeface="Times New Roman"/>
            </a:endParaRPr>
          </a:p>
          <a:p>
            <a:pPr marL="0" lvl="0" indent="0" algn="l" rtl="0">
              <a:spcBef>
                <a:spcPts val="0"/>
              </a:spcBef>
              <a:spcAft>
                <a:spcPts val="0"/>
              </a:spcAft>
              <a:buClr>
                <a:schemeClr val="dk2"/>
              </a:buClr>
              <a:buSzPts val="1100"/>
              <a:buFont typeface="Arial"/>
              <a:buNone/>
            </a:pPr>
            <a:r>
              <a:rPr lang="ru" sz="1800" b="0">
                <a:latin typeface="Times New Roman"/>
                <a:ea typeface="Times New Roman"/>
                <a:cs typeface="Times New Roman"/>
                <a:sym typeface="Times New Roman"/>
              </a:rPr>
              <a:t>The cable modem then connects to your computer and other devices via an Ethernet cable or through Wi-Fi network using a Wi-Fi router.</a:t>
            </a:r>
            <a:endParaRPr sz="1800" b="0">
              <a:latin typeface="Times New Roman"/>
              <a:ea typeface="Times New Roman"/>
              <a:cs typeface="Times New Roman"/>
              <a:sym typeface="Times New Roman"/>
            </a:endParaRPr>
          </a:p>
          <a:p>
            <a:pPr marL="0" lvl="0" indent="0" algn="l" rtl="0">
              <a:spcBef>
                <a:spcPts val="0"/>
              </a:spcBef>
              <a:spcAft>
                <a:spcPts val="0"/>
              </a:spcAft>
              <a:buNone/>
            </a:pPr>
            <a:r>
              <a:rPr lang="ru" sz="1800" b="0">
                <a:latin typeface="Times New Roman"/>
                <a:ea typeface="Times New Roman"/>
                <a:cs typeface="Times New Roman"/>
                <a:sym typeface="Times New Roman"/>
              </a:rPr>
              <a:t>A cable connection is highly reliable and is not subject to outages due to storms, like satellite Internet. </a:t>
            </a:r>
            <a:endParaRPr sz="1800" b="0">
              <a:latin typeface="Times New Roman"/>
              <a:ea typeface="Times New Roman"/>
              <a:cs typeface="Times New Roman"/>
              <a:sym typeface="Times New Roman"/>
            </a:endParaRPr>
          </a:p>
          <a:p>
            <a:pPr marL="0" lvl="0" indent="0" algn="l" rtl="0">
              <a:spcBef>
                <a:spcPts val="0"/>
              </a:spcBef>
              <a:spcAft>
                <a:spcPts val="0"/>
              </a:spcAft>
              <a:buNone/>
            </a:pPr>
            <a:r>
              <a:rPr lang="ru" sz="1800" b="0">
                <a:latin typeface="Times New Roman"/>
                <a:ea typeface="Times New Roman"/>
                <a:cs typeface="Times New Roman"/>
                <a:sym typeface="Times New Roman"/>
              </a:rPr>
              <a:t>However, since residential cable Internet access is provided through shared bandwidth, which everyone in the neighborhood uses, the speed can be slower during peak usage hours when a lot of Internet users are online. </a:t>
            </a:r>
            <a:endParaRPr sz="1800" b="0">
              <a:latin typeface="Times New Roman"/>
              <a:ea typeface="Times New Roman"/>
              <a:cs typeface="Times New Roman"/>
              <a:sym typeface="Times New Roman"/>
            </a:endParaRPr>
          </a:p>
          <a:p>
            <a:pPr marL="0" lvl="0" indent="0" algn="l" rtl="0">
              <a:spcBef>
                <a:spcPts val="0"/>
              </a:spcBef>
              <a:spcAft>
                <a:spcPts val="0"/>
              </a:spcAft>
              <a:buClr>
                <a:schemeClr val="dk2"/>
              </a:buClr>
              <a:buSzPts val="1100"/>
              <a:buFont typeface="Arial"/>
              <a:buNone/>
            </a:pPr>
            <a:r>
              <a:rPr lang="ru" sz="1800" b="0">
                <a:latin typeface="Times New Roman"/>
                <a:ea typeface="Times New Roman"/>
                <a:cs typeface="Times New Roman"/>
                <a:sym typeface="Times New Roman"/>
              </a:rPr>
              <a:t>This does not happen with a DSL network, which keeps a consistent Internet signal because each subscriber has their own dedicated line.</a:t>
            </a:r>
            <a:endParaRPr sz="1800" b="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p:txBody>
      </p:sp>
      <p:pic>
        <p:nvPicPr>
          <p:cNvPr id="168" name="Google Shape;168;p33"/>
          <p:cNvPicPr preferRelativeResize="0"/>
          <p:nvPr/>
        </p:nvPicPr>
        <p:blipFill>
          <a:blip r:embed="rId3">
            <a:alphaModFix/>
          </a:blip>
          <a:stretch>
            <a:fillRect/>
          </a:stretch>
        </p:blipFill>
        <p:spPr>
          <a:xfrm>
            <a:off x="-3070000" y="-12"/>
            <a:ext cx="2857500" cy="1876425"/>
          </a:xfrm>
          <a:prstGeom prst="rect">
            <a:avLst/>
          </a:prstGeom>
          <a:noFill/>
          <a:ln w="9525" cap="flat" cmpd="sng">
            <a:solidFill>
              <a:srgbClr val="00FF00"/>
            </a:solidFill>
            <a:prstDash val="solid"/>
            <a:round/>
            <a:headEnd type="none" w="sm" len="sm"/>
            <a:tailEnd type="none" w="sm" len="sm"/>
          </a:ln>
        </p:spPr>
      </p:pic>
      <p:sp>
        <p:nvSpPr>
          <p:cNvPr id="169" name="Google Shape;169;p33"/>
          <p:cNvSpPr txBox="1"/>
          <p:nvPr/>
        </p:nvSpPr>
        <p:spPr>
          <a:xfrm>
            <a:off x="4967650" y="6741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b="1">
                <a:highlight>
                  <a:srgbClr val="FFFF00"/>
                </a:highlight>
              </a:rPr>
              <a:t>/əˈnæl.ə.ɡəs/</a:t>
            </a:r>
            <a:endParaRPr b="1">
              <a:highlight>
                <a:srgbClr val="FFFF00"/>
              </a:highlight>
            </a:endParaRPr>
          </a:p>
        </p:txBody>
      </p:sp>
      <p:pic>
        <p:nvPicPr>
          <p:cNvPr id="170" name="Google Shape;170;p33"/>
          <p:cNvPicPr preferRelativeResize="0"/>
          <p:nvPr/>
        </p:nvPicPr>
        <p:blipFill>
          <a:blip r:embed="rId4">
            <a:alphaModFix/>
          </a:blip>
          <a:stretch>
            <a:fillRect/>
          </a:stretch>
        </p:blipFill>
        <p:spPr>
          <a:xfrm>
            <a:off x="-3070006" y="2571751"/>
            <a:ext cx="2857500" cy="1871794"/>
          </a:xfrm>
          <a:prstGeom prst="rect">
            <a:avLst/>
          </a:prstGeom>
          <a:noFill/>
          <a:ln w="9525" cap="flat" cmpd="sng">
            <a:solidFill>
              <a:srgbClr val="00FF00"/>
            </a:solidFill>
            <a:prstDash val="solid"/>
            <a:round/>
            <a:headEnd type="none" w="sm" len="sm"/>
            <a:tailEnd type="none" w="sm" len="sm"/>
          </a:ln>
        </p:spPr>
      </p:pic>
      <p:sp>
        <p:nvSpPr>
          <p:cNvPr id="171" name="Google Shape;171;p33"/>
          <p:cNvSpPr txBox="1"/>
          <p:nvPr/>
        </p:nvSpPr>
        <p:spPr>
          <a:xfrm>
            <a:off x="-3070000" y="4593900"/>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1800">
                <a:solidFill>
                  <a:schemeClr val="dk2"/>
                </a:solidFill>
                <a:highlight>
                  <a:srgbClr val="FF9900"/>
                </a:highlight>
                <a:latin typeface="Times New Roman"/>
                <a:ea typeface="Times New Roman"/>
                <a:cs typeface="Times New Roman"/>
                <a:sym typeface="Times New Roman"/>
              </a:rPr>
              <a:t> coaxial cable</a:t>
            </a:r>
            <a:endParaRPr>
              <a:highlight>
                <a:srgbClr val="FF9900"/>
              </a:highlight>
            </a:endParaRPr>
          </a:p>
        </p:txBody>
      </p:sp>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FF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7141</Words>
  <Application>Microsoft Office PowerPoint</Application>
  <PresentationFormat>Экран (16:9)</PresentationFormat>
  <Paragraphs>485</Paragraphs>
  <Slides>49</Slides>
  <Notes>49</Notes>
  <HiddenSlides>0</HiddenSlides>
  <MMClips>0</MMClips>
  <ScaleCrop>false</ScaleCrop>
  <HeadingPairs>
    <vt:vector size="6" baseType="variant">
      <vt:variant>
        <vt:lpstr>Использованные шрифты</vt:lpstr>
      </vt:variant>
      <vt:variant>
        <vt:i4>4</vt:i4>
      </vt:variant>
      <vt:variant>
        <vt:lpstr>Тема</vt:lpstr>
      </vt:variant>
      <vt:variant>
        <vt:i4>2</vt:i4>
      </vt:variant>
      <vt:variant>
        <vt:lpstr>Заголовки слайдов</vt:lpstr>
      </vt:variant>
      <vt:variant>
        <vt:i4>49</vt:i4>
      </vt:variant>
    </vt:vector>
  </HeadingPairs>
  <TitlesOfParts>
    <vt:vector size="55" baseType="lpstr">
      <vt:lpstr>Source Sans Pro</vt:lpstr>
      <vt:lpstr>Arial</vt:lpstr>
      <vt:lpstr>Raleway</vt:lpstr>
      <vt:lpstr>Times New Roman</vt:lpstr>
      <vt:lpstr>Plum</vt:lpstr>
      <vt:lpstr>Plum</vt:lpstr>
      <vt:lpstr>IT 2 курс</vt:lpstr>
      <vt:lpstr>https://docs.google.com/spreadsheets/d/175jk6VXJKr9upU94cl94tozoV06pIKmGRe47vrh_FP8/edit#gid=0 </vt:lpstr>
      <vt:lpstr>What are your expectations for the future term?</vt:lpstr>
      <vt:lpstr>UNIT 1.  THE INTERNET</vt:lpstr>
      <vt:lpstr>Task 1. Lead-in questions  </vt:lpstr>
      <vt:lpstr>Task 5. Watch a video on different types of Internet access at and fill in the gaps in the sentences below.</vt:lpstr>
      <vt:lpstr>Read the text and find key information about DSL, Cable Internet, Fiber-optic Internet and Wireless connection.  Follow the link.</vt:lpstr>
      <vt:lpstr>Презентация PowerPoint</vt:lpstr>
      <vt:lpstr>Cable Internet Cable Internet is a form of broadband Internet access that uses the infrastructure of cable TV networks to provide Internet services.  It is integrated into the cable television infrastructure analogously to DSL, which uses the existing telephone network.  Since TV itself takes up only a small portion of the cable’s bandwidth, it leaves room for Internet access to be provided through the same network. First, your Internet Service Provider sends a data signal through the coaxial cable into your home — specifically, to a cable modem.  The cable modem then connects to your computer and other devices via an Ethernet cable or through Wi-Fi network using a Wi-Fi router. A cable connection is highly reliable and is not subject to outages due to storms, like satellite Internet.  However, since residential cable Internet access is provided through shared bandwidth, which everyone in the neighborhood uses, the speed can be slower during peak usage hours when a lot of Internet users are online.  This does not happen with a DSL network, which keeps a consistent Internet signal because each subscriber has their own dedicated line. </vt:lpstr>
      <vt:lpstr>Презентация PowerPoint</vt:lpstr>
      <vt:lpstr>Презентация PowerPoint</vt:lpstr>
      <vt:lpstr>Task 3. Read and translate text A. Answer the questions.  </vt:lpstr>
      <vt:lpstr>Task 4. Find English equivalents for the following words and expressions in the text:</vt:lpstr>
      <vt:lpstr>Task 6. Modify the word in brackets so that it fits the gap</vt:lpstr>
      <vt:lpstr>Task 7. Watch a video at explaining how the Internet works and answer the questions</vt:lpstr>
      <vt:lpstr>Task 8. Read the text and fill in the gaps with the word below:</vt:lpstr>
      <vt:lpstr>TEXT B. Circuit switching vs. Packet switching   </vt:lpstr>
      <vt:lpstr>Task 10. Watch a video at and fill in the gaps in the sentences below.</vt:lpstr>
      <vt:lpstr>Read the text and find key information about  Circuit switching and Packet switching</vt:lpstr>
      <vt:lpstr>Презентация PowerPoint</vt:lpstr>
      <vt:lpstr>Презентация PowerPoint</vt:lpstr>
      <vt:lpstr>TEXT C. The TCP/IP model</vt:lpstr>
      <vt:lpstr>Презентация PowerPoint</vt:lpstr>
      <vt:lpstr>Презентация PowerPoint</vt:lpstr>
      <vt:lpstr>Презентация PowerPoint</vt:lpstr>
      <vt:lpstr>Task 12. Fill in the gaps with prepositions:  </vt:lpstr>
      <vt:lpstr>Task 13. Fill in the gaps in the text and answer the questions. </vt:lpstr>
      <vt:lpstr>Task 14. Translate the following sentences from Russian into English</vt:lpstr>
      <vt:lpstr>Task 15. Fill in the gaps with the correct prepositions:  </vt:lpstr>
      <vt:lpstr>Task 16. Match the terms with their definitions:</vt:lpstr>
      <vt:lpstr>Презентация PowerPoint</vt:lpstr>
      <vt:lpstr>Task 5. You are going to watch a video on search engines.  Match the verbs (1-6) with the nouns or phrases (a-f) to make collocations, then watch the video at and check your answers: </vt:lpstr>
      <vt:lpstr>Task 6. Watch the video again and fill in the gaps with the missing words or phrases. </vt:lpstr>
      <vt:lpstr>Презентация PowerPoint</vt:lpstr>
      <vt:lpstr>Презентация PowerPoint</vt:lpstr>
      <vt:lpstr>Презентация PowerPoint</vt:lpstr>
      <vt:lpstr>Презентация PowerPoint</vt:lpstr>
      <vt:lpstr>Task 4. Find the English equivalents to these word combinations in the text: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2 курс</dc:title>
  <dc:creator>Алексей</dc:creator>
  <cp:lastModifiedBy>avaltukhov7@mail.ru</cp:lastModifiedBy>
  <cp:revision>2</cp:revision>
  <dcterms:modified xsi:type="dcterms:W3CDTF">2024-02-21T11:07:16Z</dcterms:modified>
</cp:coreProperties>
</file>